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24"/>
  </p:notesMasterIdLst>
  <p:sldIdLst>
    <p:sldId id="469" r:id="rId2"/>
    <p:sldId id="486" r:id="rId3"/>
    <p:sldId id="470" r:id="rId4"/>
    <p:sldId id="291" r:id="rId5"/>
    <p:sldId id="296" r:id="rId6"/>
    <p:sldId id="292" r:id="rId7"/>
    <p:sldId id="475" r:id="rId8"/>
    <p:sldId id="479" r:id="rId9"/>
    <p:sldId id="290" r:id="rId10"/>
    <p:sldId id="467" r:id="rId11"/>
    <p:sldId id="468" r:id="rId12"/>
    <p:sldId id="474" r:id="rId13"/>
    <p:sldId id="303" r:id="rId14"/>
    <p:sldId id="481" r:id="rId15"/>
    <p:sldId id="311" r:id="rId16"/>
    <p:sldId id="293" r:id="rId17"/>
    <p:sldId id="297" r:id="rId18"/>
    <p:sldId id="482" r:id="rId19"/>
    <p:sldId id="485" r:id="rId20"/>
    <p:sldId id="478" r:id="rId21"/>
    <p:sldId id="306" r:id="rId22"/>
    <p:sldId id="4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149B1-F97E-4A64-8561-F1D8655891A0}" v="11" dt="2025-12-02T10:54:50.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86691" autoAdjust="0"/>
  </p:normalViewPr>
  <p:slideViewPr>
    <p:cSldViewPr snapToGrid="0">
      <p:cViewPr varScale="1">
        <p:scale>
          <a:sx n="100" d="100"/>
          <a:sy n="100" d="100"/>
        </p:scale>
        <p:origin x="102"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3165C-BA4C-4816-826C-AF374CDB6212}" type="datetimeFigureOut">
              <a:rPr lang="en-AU" smtClean="0"/>
              <a:t>03/12/2025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6F97E-AF3C-4F14-8576-D6AA169F225E}" type="slidenum">
              <a:rPr lang="en-AU" smtClean="0"/>
              <a:t>‹#›</a:t>
            </a:fld>
            <a:endParaRPr lang="en-AU"/>
          </a:p>
        </p:txBody>
      </p:sp>
    </p:spTree>
    <p:extLst>
      <p:ext uri="{BB962C8B-B14F-4D97-AF65-F5344CB8AC3E}">
        <p14:creationId xmlns:p14="http://schemas.microsoft.com/office/powerpoint/2010/main" val="42076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96F97E-AF3C-4F14-8576-D6AA169F225E}" type="slidenum">
              <a:rPr lang="en-AU" smtClean="0"/>
              <a:t>1</a:t>
            </a:fld>
            <a:endParaRPr lang="en-AU"/>
          </a:p>
        </p:txBody>
      </p:sp>
    </p:spTree>
    <p:extLst>
      <p:ext uri="{BB962C8B-B14F-4D97-AF65-F5344CB8AC3E}">
        <p14:creationId xmlns:p14="http://schemas.microsoft.com/office/powerpoint/2010/main" val="171872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Do for the environment what the national accounts have done for the economy</a:t>
            </a:r>
          </a:p>
          <a:p>
            <a:endParaRPr lang="en-US" dirty="0"/>
          </a:p>
        </p:txBody>
      </p:sp>
      <p:sp>
        <p:nvSpPr>
          <p:cNvPr id="4" name="Slide Number Placeholder 3"/>
          <p:cNvSpPr>
            <a:spLocks noGrp="1"/>
          </p:cNvSpPr>
          <p:nvPr>
            <p:ph type="sldNum" sz="quarter" idx="5"/>
          </p:nvPr>
        </p:nvSpPr>
        <p:spPr/>
        <p:txBody>
          <a:bodyPr/>
          <a:lstStyle/>
          <a:p>
            <a:fld id="{C190E5E7-2A20-4F4D-9725-A80833D8DDE2}" type="slidenum">
              <a:rPr lang="en-AU" smtClean="0"/>
              <a:t>4</a:t>
            </a:fld>
            <a:endParaRPr lang="en-AU"/>
          </a:p>
        </p:txBody>
      </p:sp>
    </p:spTree>
    <p:extLst>
      <p:ext uri="{BB962C8B-B14F-4D97-AF65-F5344CB8AC3E}">
        <p14:creationId xmlns:p14="http://schemas.microsoft.com/office/powerpoint/2010/main" val="3348846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Challenge: </a:t>
            </a:r>
            <a:r>
              <a:rPr lang="en-AU" dirty="0"/>
              <a:t>How can EEA move beyond the experimental phase and mainstream the accounts to support practical decision-making by communities, business and governments?</a:t>
            </a:r>
          </a:p>
          <a:p>
            <a:endParaRPr lang="en-US" dirty="0"/>
          </a:p>
        </p:txBody>
      </p:sp>
      <p:sp>
        <p:nvSpPr>
          <p:cNvPr id="4" name="Slide Number Placeholder 3"/>
          <p:cNvSpPr>
            <a:spLocks noGrp="1"/>
          </p:cNvSpPr>
          <p:nvPr>
            <p:ph type="sldNum" sz="quarter" idx="5"/>
          </p:nvPr>
        </p:nvSpPr>
        <p:spPr/>
        <p:txBody>
          <a:bodyPr/>
          <a:lstStyle/>
          <a:p>
            <a:fld id="{C190E5E7-2A20-4F4D-9725-A80833D8DDE2}" type="slidenum">
              <a:rPr lang="en-AU" smtClean="0"/>
              <a:t>6</a:t>
            </a:fld>
            <a:endParaRPr lang="en-AU"/>
          </a:p>
        </p:txBody>
      </p:sp>
    </p:spTree>
    <p:extLst>
      <p:ext uri="{BB962C8B-B14F-4D97-AF65-F5344CB8AC3E}">
        <p14:creationId xmlns:p14="http://schemas.microsoft.com/office/powerpoint/2010/main" val="58178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separate measures of the rent revenue share were derived. The lease price in each of the three years were scaled using an index of catch per unit of fishing effort. Given the high value of the fishery, estimates of the rent revenue shares were derived for the missing years based on estimated changes in stock conditions</a:t>
            </a:r>
          </a:p>
          <a:p>
            <a:endParaRPr lang="en-US" dirty="0"/>
          </a:p>
          <a:p>
            <a:r>
              <a:rPr lang="en-US" dirty="0"/>
              <a:t>RRS = </a:t>
            </a:r>
            <a:r>
              <a:rPr lang="en-AU" sz="1200" kern="1200" dirty="0">
                <a:solidFill>
                  <a:schemeClr val="tx1"/>
                </a:solidFill>
                <a:effectLst/>
                <a:latin typeface="+mn-lt"/>
                <a:ea typeface="+mn-ea"/>
                <a:cs typeface="+mn-cs"/>
              </a:rPr>
              <a:t>the ratio of the average vessel licence value—or, for single-species fisheries, the quota transfer value per kilogram—against the average vessel revenue or average quota price, which means the estimated rent (annualised total quota sales value or licence value) at the fishery level divided by the total revenue.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Foremost of these is the use of methods where the price for the ecosystem service is directly observable. In the context of individual transferable quota (ITQ) fisheries, this would be captured by the lease price of quota, assumed to reflect the annualised resource rent associated with a marginal unit of catch; and quota sales price, reflecting the discounted future value of (expected) resource rent associated with the species (Newell</a:t>
            </a:r>
            <a:r>
              <a:rPr lang="en-AU" sz="1200" i="1" kern="1200" dirty="0">
                <a:solidFill>
                  <a:schemeClr val="tx1"/>
                </a:solidFill>
                <a:effectLst/>
                <a:latin typeface="+mn-lt"/>
                <a:ea typeface="+mn-ea"/>
                <a:cs typeface="+mn-cs"/>
              </a:rPr>
              <a:t> et al.</a:t>
            </a:r>
            <a:r>
              <a:rPr lang="en-AU" sz="1200" kern="1200" dirty="0">
                <a:solidFill>
                  <a:schemeClr val="tx1"/>
                </a:solidFill>
                <a:effectLst/>
                <a:latin typeface="+mn-lt"/>
                <a:ea typeface="+mn-ea"/>
                <a:cs typeface="+mn-cs"/>
              </a:rPr>
              <a:t> 2005; Pascoe</a:t>
            </a:r>
            <a:r>
              <a:rPr lang="en-AU" sz="1200" i="1" kern="1200" dirty="0">
                <a:solidFill>
                  <a:schemeClr val="tx1"/>
                </a:solidFill>
                <a:effectLst/>
                <a:latin typeface="+mn-lt"/>
                <a:ea typeface="+mn-ea"/>
                <a:cs typeface="+mn-cs"/>
              </a:rPr>
              <a:t> et al.</a:t>
            </a:r>
            <a:r>
              <a:rPr lang="en-AU" sz="1200" kern="1200" dirty="0">
                <a:solidFill>
                  <a:schemeClr val="tx1"/>
                </a:solidFill>
                <a:effectLst/>
                <a:latin typeface="+mn-lt"/>
                <a:ea typeface="+mn-ea"/>
                <a:cs typeface="+mn-cs"/>
              </a:rPr>
              <a:t> 2019; Gunnlaugsson</a:t>
            </a:r>
            <a:r>
              <a:rPr lang="en-AU" sz="1200" i="1" kern="1200" dirty="0">
                <a:solidFill>
                  <a:schemeClr val="tx1"/>
                </a:solidFill>
                <a:effectLst/>
                <a:latin typeface="+mn-lt"/>
                <a:ea typeface="+mn-ea"/>
                <a:cs typeface="+mn-cs"/>
              </a:rPr>
              <a:t> et al.</a:t>
            </a:r>
            <a:r>
              <a:rPr lang="en-AU" sz="1200" kern="1200" dirty="0">
                <a:solidFill>
                  <a:schemeClr val="tx1"/>
                </a:solidFill>
                <a:effectLst/>
                <a:latin typeface="+mn-lt"/>
                <a:ea typeface="+mn-ea"/>
                <a:cs typeface="+mn-cs"/>
              </a:rPr>
              <a:t> 2020), and assumed to reflect the value of the ecosystem asset. For non-quota (input controlled) fisheries, the licence value may similarly be expected to reflect the discounted future value of (expected) resource rent associated with operating in the fishery as a whole </a:t>
            </a:r>
            <a:endParaRPr lang="en-AU" dirty="0">
              <a:effectLst/>
            </a:endParaRPr>
          </a:p>
          <a:p>
            <a:r>
              <a:rPr lang="en-AU" sz="1200" kern="1200" dirty="0">
                <a:solidFill>
                  <a:schemeClr val="tx1"/>
                </a:solidFill>
                <a:effectLst/>
                <a:latin typeface="+mn-lt"/>
                <a:ea typeface="+mn-ea"/>
                <a:cs typeface="+mn-cs"/>
              </a:rPr>
              <a:t>An ITQ system involves a total allowable catch, with the rights to a portion being allocated to individual fisheries. Where these use rights are transferable, they may be sold (permanent transfers) or leased (temporarily transfer) to other fishers, with the price of each established in a competitive market.</a:t>
            </a:r>
          </a:p>
          <a:p>
            <a:r>
              <a:rPr lang="en-AU" sz="1200" kern="1200" dirty="0">
                <a:solidFill>
                  <a:schemeClr val="tx1"/>
                </a:solidFill>
                <a:effectLst/>
                <a:latin typeface="+mn-lt"/>
                <a:ea typeface="+mn-ea"/>
                <a:cs typeface="+mn-cs"/>
              </a:rPr>
              <a:t>Input controlled fisheries do not have an explicit total allowable catch, but access to the fishery is limited through a licence. Other restrictions on the operations of the fishers are also often present (e.g., closed areas or seasons, restrictions on fishing gear etc).</a:t>
            </a:r>
          </a:p>
          <a:p>
            <a:endParaRPr lang="en-US" dirty="0"/>
          </a:p>
          <a:p>
            <a:endParaRPr lang="en-US" dirty="0"/>
          </a:p>
        </p:txBody>
      </p:sp>
      <p:sp>
        <p:nvSpPr>
          <p:cNvPr id="4" name="Slide Number Placeholder 3"/>
          <p:cNvSpPr>
            <a:spLocks noGrp="1"/>
          </p:cNvSpPr>
          <p:nvPr>
            <p:ph type="sldNum" sz="quarter" idx="5"/>
          </p:nvPr>
        </p:nvSpPr>
        <p:spPr/>
        <p:txBody>
          <a:bodyPr/>
          <a:lstStyle/>
          <a:p>
            <a:fld id="{0396F97E-AF3C-4F14-8576-D6AA169F225E}" type="slidenum">
              <a:rPr lang="en-AU" smtClean="0"/>
              <a:t>13</a:t>
            </a:fld>
            <a:endParaRPr lang="en-AU"/>
          </a:p>
        </p:txBody>
      </p:sp>
    </p:spTree>
    <p:extLst>
      <p:ext uri="{BB962C8B-B14F-4D97-AF65-F5344CB8AC3E}">
        <p14:creationId xmlns:p14="http://schemas.microsoft.com/office/powerpoint/2010/main" val="3005853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6F97E-AF3C-4F14-8576-D6AA169F225E}" type="slidenum">
              <a:rPr lang="en-AU" smtClean="0"/>
              <a:t>15</a:t>
            </a:fld>
            <a:endParaRPr lang="en-AU"/>
          </a:p>
        </p:txBody>
      </p:sp>
    </p:spTree>
    <p:extLst>
      <p:ext uri="{BB962C8B-B14F-4D97-AF65-F5344CB8AC3E}">
        <p14:creationId xmlns:p14="http://schemas.microsoft.com/office/powerpoint/2010/main" val="361008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rental value is based on the interaction of the Clean Energy Regulator’s auction price for Australian Carbon Credit Units, the CPI and an expected rate of return. The rate of return is assumed to be the (social) real discount rate of 4% as many ecosystems are held by the Crown. All in nominal terms. </a:t>
            </a:r>
          </a:p>
          <a:p>
            <a:endParaRPr lang="en-AU" dirty="0"/>
          </a:p>
          <a:p>
            <a:endParaRPr lang="en-AU" dirty="0"/>
          </a:p>
        </p:txBody>
      </p:sp>
      <p:sp>
        <p:nvSpPr>
          <p:cNvPr id="4" name="Slide Number Placeholder 3"/>
          <p:cNvSpPr>
            <a:spLocks noGrp="1"/>
          </p:cNvSpPr>
          <p:nvPr>
            <p:ph type="sldNum" sz="quarter" idx="5"/>
          </p:nvPr>
        </p:nvSpPr>
        <p:spPr/>
        <p:txBody>
          <a:bodyPr/>
          <a:lstStyle/>
          <a:p>
            <a:fld id="{9C9BB36D-030C-2B4D-B1B6-E9AA5D120BD1}" type="slidenum">
              <a:rPr lang="en-US" smtClean="0"/>
              <a:t>16</a:t>
            </a:fld>
            <a:endParaRPr lang="en-US"/>
          </a:p>
        </p:txBody>
      </p:sp>
    </p:spTree>
    <p:extLst>
      <p:ext uri="{BB962C8B-B14F-4D97-AF65-F5344CB8AC3E}">
        <p14:creationId xmlns:p14="http://schemas.microsoft.com/office/powerpoint/2010/main" val="521109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Data on tradable surface water allocations has been sourced from the Bureau of Meteorology (BOM). Data sourced from BOM includes reported data from a range of Commonwealth, state and private sector sources. The data includes volumes and prices on water access rights, trades or leases of water access entitlements and allocations.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Monetary supply and use values for water provisioning services comprise median $/ML values by state and at a national level; using the prices reported on allocation trades. Median surface water prices have been aggregated to produce a median allocation trade price ($/ML) by state, for states which have water allocation trades of surface water resources. The BOM dataset does not have water price data on the Northern Territory and Australian Capital Territory. Analysis of the dataset showed a wide distribution in prices for water within a given year, within individual states. To avoid the impact of large outliers distorting price estimates, the median price point for each state has been used. </a:t>
            </a:r>
          </a:p>
          <a:p>
            <a:endParaRPr lang="en-AU" dirty="0"/>
          </a:p>
        </p:txBody>
      </p:sp>
      <p:sp>
        <p:nvSpPr>
          <p:cNvPr id="4" name="Slide Number Placeholder 3"/>
          <p:cNvSpPr>
            <a:spLocks noGrp="1"/>
          </p:cNvSpPr>
          <p:nvPr>
            <p:ph type="sldNum" sz="quarter" idx="5"/>
          </p:nvPr>
        </p:nvSpPr>
        <p:spPr/>
        <p:txBody>
          <a:bodyPr/>
          <a:lstStyle/>
          <a:p>
            <a:fld id="{0396F97E-AF3C-4F14-8576-D6AA169F225E}" type="slidenum">
              <a:rPr lang="en-AU" smtClean="0"/>
              <a:t>18</a:t>
            </a:fld>
            <a:endParaRPr lang="en-AU"/>
          </a:p>
        </p:txBody>
      </p:sp>
    </p:spTree>
    <p:extLst>
      <p:ext uri="{BB962C8B-B14F-4D97-AF65-F5344CB8AC3E}">
        <p14:creationId xmlns:p14="http://schemas.microsoft.com/office/powerpoint/2010/main" val="51872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96F97E-AF3C-4F14-8576-D6AA169F225E}" type="slidenum">
              <a:rPr lang="en-AU" smtClean="0"/>
              <a:t>19</a:t>
            </a:fld>
            <a:endParaRPr lang="en-AU"/>
          </a:p>
        </p:txBody>
      </p:sp>
    </p:spTree>
    <p:extLst>
      <p:ext uri="{BB962C8B-B14F-4D97-AF65-F5344CB8AC3E}">
        <p14:creationId xmlns:p14="http://schemas.microsoft.com/office/powerpoint/2010/main" val="19181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1. There is considerable confusion on what values to focus on and what they represent. The result is that we’ve seen inconsistent application of the techniques such that values are not comparable and do not even focus on the same concept of value of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2. The SEEA framework is a limiting framework because it focusses on nature’s contribution to society and it draws on the broad principles of national accounting. That is deliberate to encourage consistency in our treatment of how we value nature in an accounting framework. In contrast, environmental economics encompasses a much broader suite of approaches and scope that meet a variety of purposes – not all of these are appropriate in the context of the SEEA and are not conceptually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3. </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In considering the value of ecosystems we must be careful not to fall into the trap of trying to value the outcomes without reference back to the ecosystem – after all, the SEEA framework provides the foundation for supply-use tables. If we solely focus on the use or benefit component we miss the supply side – which will affect our estimates.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Practitioners recognise that not all techniques are fit for purpose in the SEEA guidelines so that they can concentrate their effort on those techniques that produce meaningful and credible results. (</a:t>
            </a:r>
            <a:r>
              <a:rPr lang="en-AU" sz="1200" dirty="0">
                <a:solidFill>
                  <a:srgbClr val="FF0000"/>
                </a:solidFill>
              </a:rPr>
              <a:t>include</a:t>
            </a:r>
            <a:r>
              <a:rPr lang="en-AU" sz="1200"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0396F97E-AF3C-4F14-8576-D6AA169F225E}" type="slidenum">
              <a:rPr lang="en-AU" smtClean="0"/>
              <a:t>21</a:t>
            </a:fld>
            <a:endParaRPr lang="en-AU"/>
          </a:p>
        </p:txBody>
      </p:sp>
    </p:spTree>
    <p:extLst>
      <p:ext uri="{BB962C8B-B14F-4D97-AF65-F5344CB8AC3E}">
        <p14:creationId xmlns:p14="http://schemas.microsoft.com/office/powerpoint/2010/main" val="1507723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7633" y="904890"/>
            <a:ext cx="10363200" cy="864095"/>
          </a:xfrm>
        </p:spPr>
        <p:txBody>
          <a:bodyPr>
            <a:normAutofit/>
          </a:bodyPr>
          <a:lstStyle>
            <a:lvl1pPr algn="l">
              <a:defRPr sz="4800">
                <a:solidFill>
                  <a:srgbClr val="346195"/>
                </a:solidFill>
              </a:defRPr>
            </a:lvl1pPr>
          </a:lstStyle>
          <a:p>
            <a:r>
              <a:rPr lang="en-US"/>
              <a:t>Click to edit Master title style</a:t>
            </a:r>
            <a:endParaRPr lang="en-AU" dirty="0"/>
          </a:p>
        </p:txBody>
      </p:sp>
      <p:sp>
        <p:nvSpPr>
          <p:cNvPr id="3" name="Subtitle 2"/>
          <p:cNvSpPr>
            <a:spLocks noGrp="1"/>
          </p:cNvSpPr>
          <p:nvPr>
            <p:ph type="subTitle" idx="1"/>
          </p:nvPr>
        </p:nvSpPr>
        <p:spPr>
          <a:xfrm>
            <a:off x="1267633" y="1700808"/>
            <a:ext cx="8534400" cy="576064"/>
          </a:xfrm>
        </p:spPr>
        <p:txBody>
          <a:bodyPr>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1351169060"/>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_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1744" y="2392005"/>
            <a:ext cx="7534955" cy="864096"/>
          </a:xfrm>
        </p:spPr>
        <p:txBody>
          <a:bodyPr anchor="t">
            <a:normAutofit/>
          </a:bodyPr>
          <a:lstStyle>
            <a:lvl1pPr algn="r">
              <a:defRPr sz="4267" b="1" cap="none" baseline="0">
                <a:solidFill>
                  <a:schemeClr val="bg1"/>
                </a:solidFill>
                <a:latin typeface="+mj-lt"/>
              </a:defRPr>
            </a:lvl1pPr>
          </a:lstStyle>
          <a:p>
            <a:r>
              <a:rPr lang="en-US"/>
              <a:t>Click to edit Master title style</a:t>
            </a:r>
            <a:endParaRPr lang="en-AU" dirty="0"/>
          </a:p>
        </p:txBody>
      </p:sp>
    </p:spTree>
    <p:extLst>
      <p:ext uri="{BB962C8B-B14F-4D97-AF65-F5344CB8AC3E}">
        <p14:creationId xmlns:p14="http://schemas.microsoft.com/office/powerpoint/2010/main" val="1328079193"/>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a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942849"/>
      </p:ext>
    </p:extLst>
  </p:cSld>
  <p:clrMapOvr>
    <a:overrideClrMapping bg1="lt1" tx1="dk1" bg2="lt2" tx2="dk2" accent1="accent1" accent2="accent2" accent3="accent3" accent4="accent4" accent5="accent5" accent6="accent6" hlink="hlink" folHlink="folHlink"/>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67" y="1600201"/>
            <a:ext cx="10286933" cy="4525963"/>
          </a:xfrm>
        </p:spPr>
        <p:txBody>
          <a:bodyPr/>
          <a:lstStyle>
            <a:lvl1pPr marL="457189" indent="-457189">
              <a:buFontTx/>
              <a:buBlip>
                <a:blip r:embed="rId3"/>
              </a:buBlip>
              <a:defRPr sz="3200"/>
            </a:lvl1pPr>
            <a:lvl2pPr>
              <a:defRPr sz="2667"/>
            </a:lvl2pPr>
            <a:lvl3pPr>
              <a:defRPr sz="2667"/>
            </a:lvl3pPr>
            <a:lvl4pPr>
              <a:defRPr sz="2400"/>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p:cNvSpPr>
            <a:spLocks noGrp="1"/>
          </p:cNvSpPr>
          <p:nvPr>
            <p:ph type="title"/>
          </p:nvPr>
        </p:nvSpPr>
        <p:spPr>
          <a:xfrm>
            <a:off x="1295467" y="0"/>
            <a:ext cx="9409045" cy="1220755"/>
          </a:xfrm>
        </p:spPr>
        <p:txBody>
          <a:bodyPr>
            <a:normAutofit/>
          </a:bodyPr>
          <a:lstStyle>
            <a:lvl1pPr algn="l">
              <a:defRPr sz="3733" b="1">
                <a:solidFill>
                  <a:schemeClr val="bg1"/>
                </a:solidFill>
              </a:defRPr>
            </a:lvl1pPr>
          </a:lstStyle>
          <a:p>
            <a:r>
              <a:rPr lang="en-US" dirty="0"/>
              <a:t>Click to edit Master title style</a:t>
            </a:r>
            <a:endParaRPr lang="en-AU" dirty="0"/>
          </a:p>
        </p:txBody>
      </p:sp>
      <p:sp>
        <p:nvSpPr>
          <p:cNvPr id="13" name="Date Placeholder 12"/>
          <p:cNvSpPr>
            <a:spLocks noGrp="1"/>
          </p:cNvSpPr>
          <p:nvPr>
            <p:ph type="dt" sz="half" idx="10"/>
          </p:nvPr>
        </p:nvSpPr>
        <p:spPr/>
        <p:txBody>
          <a:bodyPr/>
          <a:lstStyle>
            <a:lvl1pPr>
              <a:defRPr sz="1467"/>
            </a:lvl1pPr>
          </a:lstStyle>
          <a:p>
            <a:fld id="{28400E1E-E99E-440F-BE40-733B24941DFA}" type="datetime1">
              <a:rPr lang="en-AU" smtClean="0"/>
              <a:pPr/>
              <a:t>03/12/2025</a:t>
            </a:fld>
            <a:endParaRPr lang="en-AU" dirty="0"/>
          </a:p>
        </p:txBody>
      </p:sp>
      <p:sp>
        <p:nvSpPr>
          <p:cNvPr id="15" name="Slide Number Placeholder 14"/>
          <p:cNvSpPr>
            <a:spLocks noGrp="1"/>
          </p:cNvSpPr>
          <p:nvPr>
            <p:ph type="sldNum" sz="quarter" idx="12"/>
          </p:nvPr>
        </p:nvSpPr>
        <p:spPr/>
        <p:txBody>
          <a:bodyPr/>
          <a:lstStyle>
            <a:lvl1pPr>
              <a:defRPr sz="1467"/>
            </a:lvl1pPr>
          </a:lstStyle>
          <a:p>
            <a:fld id="{919823AD-95EC-44A3-9EE2-07FA7B06177D}" type="slidenum">
              <a:rPr lang="en-AU" smtClean="0"/>
              <a:pPr/>
              <a:t>‹#›</a:t>
            </a:fld>
            <a:endParaRPr lang="en-AU" dirty="0"/>
          </a:p>
        </p:txBody>
      </p:sp>
    </p:spTree>
    <p:extLst>
      <p:ext uri="{BB962C8B-B14F-4D97-AF65-F5344CB8AC3E}">
        <p14:creationId xmlns:p14="http://schemas.microsoft.com/office/powerpoint/2010/main" val="1042794076"/>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67" y="0"/>
            <a:ext cx="9409045" cy="1220755"/>
          </a:xfrm>
        </p:spPr>
        <p:txBody>
          <a:bodyPr>
            <a:normAutofit/>
          </a:bodyPr>
          <a:lstStyle>
            <a:lvl1pPr algn="l">
              <a:defRPr sz="3733" b="1">
                <a:solidFill>
                  <a:schemeClr val="bg1"/>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1199456" y="1604797"/>
            <a:ext cx="4992555" cy="4525963"/>
          </a:xfrm>
        </p:spPr>
        <p:txBody>
          <a:bodyPr/>
          <a:lstStyle>
            <a:lvl1pPr marL="457189" indent="-457189">
              <a:buFontTx/>
              <a:buBlip>
                <a:blip r:embed="rId3"/>
              </a:buBlip>
              <a:defRPr sz="3200"/>
            </a:lvl1pPr>
            <a:lvl2pPr>
              <a:defRPr sz="2933"/>
            </a:lvl2pPr>
            <a:lvl3pPr>
              <a:defRPr sz="2667"/>
            </a:lvl3pPr>
            <a:lvl4pPr>
              <a:defRPr sz="2400"/>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4"/>
          <p:cNvSpPr>
            <a:spLocks noGrp="1"/>
          </p:cNvSpPr>
          <p:nvPr>
            <p:ph type="dt" sz="half" idx="10"/>
          </p:nvPr>
        </p:nvSpPr>
        <p:spPr>
          <a:xfrm>
            <a:off x="10032437" y="6395807"/>
            <a:ext cx="1788683" cy="393568"/>
          </a:xfrm>
        </p:spPr>
        <p:txBody>
          <a:bodyPr/>
          <a:lstStyle>
            <a:lvl1pPr algn="r">
              <a:defRPr sz="1467">
                <a:solidFill>
                  <a:schemeClr val="bg1"/>
                </a:solidFill>
              </a:defRPr>
            </a:lvl1pPr>
          </a:lstStyle>
          <a:p>
            <a:fld id="{28400E1E-E99E-440F-BE40-733B24941DFA}" type="datetime1">
              <a:rPr lang="en-AU" smtClean="0"/>
              <a:pPr/>
              <a:t>03/12/2025</a:t>
            </a:fld>
            <a:endParaRPr lang="en-AU" dirty="0"/>
          </a:p>
        </p:txBody>
      </p:sp>
      <p:sp>
        <p:nvSpPr>
          <p:cNvPr id="7" name="Slide Number Placeholder 6"/>
          <p:cNvSpPr>
            <a:spLocks noGrp="1"/>
          </p:cNvSpPr>
          <p:nvPr>
            <p:ph type="sldNum" sz="quarter" idx="12"/>
          </p:nvPr>
        </p:nvSpPr>
        <p:spPr>
          <a:xfrm>
            <a:off x="335360" y="6384923"/>
            <a:ext cx="768085" cy="404451"/>
          </a:xfrm>
        </p:spPr>
        <p:txBody>
          <a:bodyPr/>
          <a:lstStyle>
            <a:lvl1pPr algn="l">
              <a:defRPr sz="1467">
                <a:solidFill>
                  <a:schemeClr val="bg1"/>
                </a:solidFill>
              </a:defRPr>
            </a:lvl1pPr>
          </a:lstStyle>
          <a:p>
            <a:fld id="{919823AD-95EC-44A3-9EE2-07FA7B06177D}" type="slidenum">
              <a:rPr lang="en-AU" smtClean="0"/>
              <a:pPr/>
              <a:t>‹#›</a:t>
            </a:fld>
            <a:endParaRPr lang="en-AU" dirty="0"/>
          </a:p>
        </p:txBody>
      </p:sp>
      <p:sp>
        <p:nvSpPr>
          <p:cNvPr id="8" name="Content Placeholder 2"/>
          <p:cNvSpPr>
            <a:spLocks noGrp="1"/>
          </p:cNvSpPr>
          <p:nvPr>
            <p:ph sz="half" idx="13"/>
          </p:nvPr>
        </p:nvSpPr>
        <p:spPr>
          <a:xfrm>
            <a:off x="6480043" y="1604797"/>
            <a:ext cx="4992555" cy="4525963"/>
          </a:xfrm>
        </p:spPr>
        <p:txBody>
          <a:bodyPr/>
          <a:lstStyle>
            <a:lvl1pPr marL="457189" indent="-457189">
              <a:buFontTx/>
              <a:buBlip>
                <a:blip r:embed="rId3"/>
              </a:buBlip>
              <a:defRPr sz="3200"/>
            </a:lvl1pPr>
            <a:lvl2pPr>
              <a:defRPr sz="2933"/>
            </a:lvl2pPr>
            <a:lvl3pPr>
              <a:defRPr sz="2667"/>
            </a:lvl3pPr>
            <a:lvl4pPr>
              <a:defRPr sz="2400"/>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69997015"/>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_no foo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67" y="1600201"/>
            <a:ext cx="10286933" cy="4525963"/>
          </a:xfrm>
        </p:spPr>
        <p:txBody>
          <a:bodyPr/>
          <a:lstStyle>
            <a:lvl1pPr marL="457189" indent="-457189">
              <a:buFontTx/>
              <a:buBlip>
                <a:blip r:embed="rId3"/>
              </a:buBlip>
              <a:defRPr sz="3200"/>
            </a:lvl1pPr>
            <a:lvl2pPr>
              <a:defRPr sz="2667"/>
            </a:lvl2pPr>
            <a:lvl3pPr>
              <a:defRPr sz="2667"/>
            </a:lvl3pPr>
            <a:lvl4pPr>
              <a:defRPr sz="2400"/>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p:cNvSpPr>
            <a:spLocks noGrp="1"/>
          </p:cNvSpPr>
          <p:nvPr>
            <p:ph type="title"/>
          </p:nvPr>
        </p:nvSpPr>
        <p:spPr>
          <a:xfrm>
            <a:off x="1295467" y="0"/>
            <a:ext cx="10286933" cy="1220755"/>
          </a:xfrm>
        </p:spPr>
        <p:txBody>
          <a:bodyPr>
            <a:normAutofit/>
          </a:bodyPr>
          <a:lstStyle>
            <a:lvl1pPr algn="l">
              <a:defRPr sz="3733" b="1">
                <a:solidFill>
                  <a:schemeClr val="bg1"/>
                </a:solidFill>
              </a:defRPr>
            </a:lvl1pPr>
          </a:lstStyle>
          <a:p>
            <a:r>
              <a:rPr lang="en-US" dirty="0"/>
              <a:t>Click to edit Master title style</a:t>
            </a:r>
            <a:endParaRPr lang="en-AU" dirty="0"/>
          </a:p>
        </p:txBody>
      </p:sp>
      <p:sp>
        <p:nvSpPr>
          <p:cNvPr id="8" name="Date Placeholder 4"/>
          <p:cNvSpPr>
            <a:spLocks noGrp="1"/>
          </p:cNvSpPr>
          <p:nvPr>
            <p:ph type="dt" sz="half" idx="10"/>
          </p:nvPr>
        </p:nvSpPr>
        <p:spPr>
          <a:xfrm>
            <a:off x="10320469" y="6395806"/>
            <a:ext cx="1500651" cy="393567"/>
          </a:xfrm>
        </p:spPr>
        <p:txBody>
          <a:bodyPr/>
          <a:lstStyle>
            <a:lvl1pPr algn="r">
              <a:defRPr sz="1467" baseline="0">
                <a:solidFill>
                  <a:srgbClr val="A1B2E3"/>
                </a:solidFill>
              </a:defRPr>
            </a:lvl1pPr>
          </a:lstStyle>
          <a:p>
            <a:fld id="{28400E1E-E99E-440F-BE40-733B24941DFA}" type="datetime1">
              <a:rPr lang="en-AU" smtClean="0"/>
              <a:pPr/>
              <a:t>03/12/2025</a:t>
            </a:fld>
            <a:endParaRPr lang="en-AU" dirty="0"/>
          </a:p>
        </p:txBody>
      </p:sp>
      <p:sp>
        <p:nvSpPr>
          <p:cNvPr id="9" name="Slide Number Placeholder 6"/>
          <p:cNvSpPr>
            <a:spLocks noGrp="1"/>
          </p:cNvSpPr>
          <p:nvPr>
            <p:ph type="sldNum" sz="quarter" idx="12"/>
          </p:nvPr>
        </p:nvSpPr>
        <p:spPr>
          <a:xfrm>
            <a:off x="335360" y="6384923"/>
            <a:ext cx="2844800" cy="365125"/>
          </a:xfrm>
        </p:spPr>
        <p:txBody>
          <a:bodyPr/>
          <a:lstStyle>
            <a:lvl1pPr algn="l">
              <a:defRPr sz="1467">
                <a:solidFill>
                  <a:srgbClr val="A1B2E3"/>
                </a:solidFill>
              </a:defRPr>
            </a:lvl1pPr>
          </a:lstStyle>
          <a:p>
            <a:fld id="{919823AD-95EC-44A3-9EE2-07FA7B06177D}" type="slidenum">
              <a:rPr lang="en-AU" smtClean="0"/>
              <a:pPr/>
              <a:t>‹#›</a:t>
            </a:fld>
            <a:endParaRPr lang="en-AU" dirty="0"/>
          </a:p>
        </p:txBody>
      </p:sp>
    </p:spTree>
    <p:extLst>
      <p:ext uri="{BB962C8B-B14F-4D97-AF65-F5344CB8AC3E}">
        <p14:creationId xmlns:p14="http://schemas.microsoft.com/office/powerpoint/2010/main" val="3935147924"/>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ank pa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785782"/>
      </p:ext>
    </p:extLst>
  </p:cSld>
  <p:clrMapOvr>
    <a:overrideClrMapping bg1="lt1" tx1="dk1" bg2="lt2" tx2="dk2" accent1="accent1" accent2="accent2" accent3="accent3" accent4="accent4" accent5="accent5" accent6="accent6" hlink="hlink" folHlink="folHlink"/>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E0FE-2D0B-7D6A-14DF-5F66458C68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51F05F-2A6B-84E3-6612-89C6D211A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11309B8-A445-EE6A-D5BE-2DC2E0F8DCC4}"/>
              </a:ext>
            </a:extLst>
          </p:cNvPr>
          <p:cNvSpPr>
            <a:spLocks noGrp="1"/>
          </p:cNvSpPr>
          <p:nvPr>
            <p:ph type="dt" sz="half" idx="10"/>
          </p:nvPr>
        </p:nvSpPr>
        <p:spPr/>
        <p:txBody>
          <a:bodyPr/>
          <a:lstStyle/>
          <a:p>
            <a:fld id="{80735D40-38A0-4D80-8846-DA3173A6B487}" type="datetime1">
              <a:rPr lang="en-AU" smtClean="0"/>
              <a:pPr/>
              <a:t>03/12/2025</a:t>
            </a:fld>
            <a:endParaRPr lang="en-AU" dirty="0"/>
          </a:p>
        </p:txBody>
      </p:sp>
      <p:sp>
        <p:nvSpPr>
          <p:cNvPr id="5" name="Footer Placeholder 4">
            <a:extLst>
              <a:ext uri="{FF2B5EF4-FFF2-40B4-BE49-F238E27FC236}">
                <a16:creationId xmlns:a16="http://schemas.microsoft.com/office/drawing/2014/main" id="{B502D0CE-23A6-B267-670B-EB71BC3A5EA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F869153-546C-0283-39B1-D4C9D54CB9DE}"/>
              </a:ext>
            </a:extLst>
          </p:cNvPr>
          <p:cNvSpPr>
            <a:spLocks noGrp="1"/>
          </p:cNvSpPr>
          <p:nvPr>
            <p:ph type="sldNum" sz="quarter" idx="12"/>
          </p:nvPr>
        </p:nvSpPr>
        <p:spPr/>
        <p:txBody>
          <a:bodyPr/>
          <a:lstStyle/>
          <a:p>
            <a:fld id="{919823AD-95EC-44A3-9EE2-07FA7B06177D}" type="slidenum">
              <a:rPr lang="en-AU" smtClean="0"/>
              <a:pPr/>
              <a:t>‹#›</a:t>
            </a:fld>
            <a:endParaRPr lang="en-AU" dirty="0"/>
          </a:p>
        </p:txBody>
      </p:sp>
    </p:spTree>
    <p:extLst>
      <p:ext uri="{BB962C8B-B14F-4D97-AF65-F5344CB8AC3E}">
        <p14:creationId xmlns:p14="http://schemas.microsoft.com/office/powerpoint/2010/main" val="3091604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11F538-EBA7-FD4E-A602-42C1DCA150BA}"/>
              </a:ext>
            </a:extLst>
          </p:cNvPr>
          <p:cNvSpPr/>
          <p:nvPr userDrawn="1"/>
        </p:nvSpPr>
        <p:spPr>
          <a:xfrm>
            <a:off x="0" y="-1"/>
            <a:ext cx="12192000" cy="1403617"/>
          </a:xfrm>
          <a:prstGeom prst="rect">
            <a:avLst/>
          </a:prstGeom>
          <a:solidFill>
            <a:srgbClr val="3262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a:extLst>
              <a:ext uri="{FF2B5EF4-FFF2-40B4-BE49-F238E27FC236}">
                <a16:creationId xmlns:a16="http://schemas.microsoft.com/office/drawing/2014/main" id="{A6C4CAC3-0872-F14C-B237-B2B99DA0E317}"/>
              </a:ext>
            </a:extLst>
          </p:cNvPr>
          <p:cNvPicPr>
            <a:picLocks noChangeAspect="1"/>
          </p:cNvPicPr>
          <p:nvPr userDrawn="1"/>
        </p:nvPicPr>
        <p:blipFill rotWithShape="1">
          <a:blip r:embed="rId2"/>
          <a:srcRect t="93001"/>
          <a:stretch/>
        </p:blipFill>
        <p:spPr>
          <a:xfrm>
            <a:off x="0" y="6378000"/>
            <a:ext cx="12192000" cy="480000"/>
          </a:xfrm>
          <a:prstGeom prst="rect">
            <a:avLst/>
          </a:prstGeom>
        </p:spPr>
      </p:pic>
      <p:sp>
        <p:nvSpPr>
          <p:cNvPr id="6" name="Text Placeholder 4">
            <a:extLst>
              <a:ext uri="{FF2B5EF4-FFF2-40B4-BE49-F238E27FC236}">
                <a16:creationId xmlns:a16="http://schemas.microsoft.com/office/drawing/2014/main" id="{7EAC1DA1-D70C-1840-833D-C2FC890654FE}"/>
              </a:ext>
            </a:extLst>
          </p:cNvPr>
          <p:cNvSpPr>
            <a:spLocks noGrp="1"/>
          </p:cNvSpPr>
          <p:nvPr>
            <p:ph type="body" sz="quarter" idx="13" hasCustomPrompt="1"/>
          </p:nvPr>
        </p:nvSpPr>
        <p:spPr>
          <a:xfrm>
            <a:off x="478367" y="480001"/>
            <a:ext cx="7826300" cy="769001"/>
          </a:xfrm>
          <a:prstGeom prst="rect">
            <a:avLst/>
          </a:prstGeom>
        </p:spPr>
        <p:txBody>
          <a:bodyPr lIns="0" tIns="0" rIns="0" bIns="0"/>
          <a:lstStyle>
            <a:lvl1pPr marL="0" marR="0" indent="0" algn="l" defTabSz="457189" rtl="0" eaLnBrk="1" fontAlgn="base" latinLnBrk="0" hangingPunct="1">
              <a:lnSpc>
                <a:spcPct val="90000"/>
              </a:lnSpc>
              <a:spcBef>
                <a:spcPct val="20000"/>
              </a:spcBef>
              <a:spcAft>
                <a:spcPct val="0"/>
              </a:spcAft>
              <a:buClrTx/>
              <a:buSzTx/>
              <a:buFont typeface="Lucida Grande" charset="0"/>
              <a:buNone/>
              <a:tabLst/>
              <a:defRPr sz="2933" b="0" i="0">
                <a:solidFill>
                  <a:schemeClr val="bg1"/>
                </a:solidFill>
                <a:latin typeface="Calibri" panose="020F0502020204030204" pitchFamily="34" charset="0"/>
                <a:cs typeface="Calibri" panose="020F0502020204030204" pitchFamily="34" charset="0"/>
              </a:defRPr>
            </a:lvl1pPr>
            <a:lvl2pPr marL="609585" indent="0">
              <a:buNone/>
              <a:defRPr/>
            </a:lvl2pPr>
            <a:lvl3pPr marL="1219170" indent="0">
              <a:buNone/>
              <a:defRPr/>
            </a:lvl3pPr>
            <a:lvl4pPr marL="1828754" indent="0">
              <a:buNone/>
              <a:defRPr/>
            </a:lvl4pPr>
            <a:lvl5pPr marL="2438339" indent="0">
              <a:buNone/>
              <a:defRPr/>
            </a:lvl5pPr>
          </a:lstStyle>
          <a:p>
            <a:pPr marL="0" marR="0" lvl="0" indent="0" algn="l" defTabSz="457189" rtl="0" eaLnBrk="1" fontAlgn="base" latinLnBrk="0" hangingPunct="1">
              <a:lnSpc>
                <a:spcPct val="90000"/>
              </a:lnSpc>
              <a:spcBef>
                <a:spcPct val="20000"/>
              </a:spcBef>
              <a:spcAft>
                <a:spcPct val="0"/>
              </a:spcAft>
              <a:buClrTx/>
              <a:buSzTx/>
              <a:buFont typeface="Lucida Grande" charset="0"/>
              <a:buNone/>
              <a:tabLst/>
              <a:defRPr/>
            </a:pPr>
            <a:r>
              <a:rPr lang="en-US" dirty="0"/>
              <a:t>Text goes here</a:t>
            </a:r>
          </a:p>
        </p:txBody>
      </p:sp>
      <p:sp>
        <p:nvSpPr>
          <p:cNvPr id="8" name="Content Placeholder 2">
            <a:extLst>
              <a:ext uri="{FF2B5EF4-FFF2-40B4-BE49-F238E27FC236}">
                <a16:creationId xmlns:a16="http://schemas.microsoft.com/office/drawing/2014/main" id="{37AE643F-439A-B24D-8636-3762C9C529D2}"/>
              </a:ext>
            </a:extLst>
          </p:cNvPr>
          <p:cNvSpPr>
            <a:spLocks noGrp="1"/>
          </p:cNvSpPr>
          <p:nvPr>
            <p:ph idx="1" hasCustomPrompt="1"/>
          </p:nvPr>
        </p:nvSpPr>
        <p:spPr>
          <a:xfrm>
            <a:off x="478366" y="1520983"/>
            <a:ext cx="11337713" cy="4509296"/>
          </a:xfrm>
          <a:prstGeom prst="rect">
            <a:avLst/>
          </a:prstGeom>
        </p:spPr>
        <p:txBody>
          <a:bodyPr lIns="0"/>
          <a:lstStyle>
            <a:lvl1pPr marL="355591" indent="-355591">
              <a:lnSpc>
                <a:spcPct val="90000"/>
              </a:lnSpc>
              <a:tabLst/>
              <a:defRPr sz="2133" b="0">
                <a:solidFill>
                  <a:srgbClr val="326297"/>
                </a:solidFill>
                <a:latin typeface="Calibri" panose="020F0502020204030204" pitchFamily="34" charset="0"/>
                <a:cs typeface="Calibri" panose="020F0502020204030204" pitchFamily="34" charset="0"/>
              </a:defRPr>
            </a:lvl1pPr>
            <a:lvl2pPr marL="594769" indent="-239178">
              <a:lnSpc>
                <a:spcPct val="90000"/>
              </a:lnSpc>
              <a:buFont typeface="Lucida Grande"/>
              <a:buChar char="–"/>
              <a:tabLst/>
              <a:defRPr sz="2133" b="0" i="0">
                <a:solidFill>
                  <a:srgbClr val="326297"/>
                </a:solidFill>
                <a:latin typeface="Calibri" panose="020F0502020204030204" pitchFamily="34" charset="0"/>
                <a:cs typeface="Calibri" panose="020F0502020204030204" pitchFamily="34" charset="0"/>
              </a:defRPr>
            </a:lvl2pPr>
            <a:lvl3pPr marL="770447" indent="-175680">
              <a:lnSpc>
                <a:spcPct val="90000"/>
              </a:lnSpc>
              <a:tabLst/>
              <a:defRPr sz="2133" b="0" i="0">
                <a:solidFill>
                  <a:srgbClr val="326297"/>
                </a:solidFill>
                <a:latin typeface="Calibri" panose="020F0502020204030204" pitchFamily="34" charset="0"/>
                <a:cs typeface="Calibri" panose="020F0502020204030204" pitchFamily="34" charset="0"/>
              </a:defRPr>
            </a:lvl3pPr>
          </a:lstStyle>
          <a:p>
            <a:pPr lvl="0"/>
            <a:r>
              <a:rPr lang="en-US" dirty="0"/>
              <a:t>Text goes here (L1)</a:t>
            </a:r>
          </a:p>
          <a:p>
            <a:pPr lvl="1"/>
            <a:r>
              <a:rPr lang="en-US" dirty="0"/>
              <a:t>Text goes here (L2)</a:t>
            </a:r>
          </a:p>
          <a:p>
            <a:pPr lvl="2"/>
            <a:r>
              <a:rPr lang="en-US" dirty="0"/>
              <a:t>Text goes here (L3)</a:t>
            </a:r>
          </a:p>
        </p:txBody>
      </p:sp>
      <p:pic>
        <p:nvPicPr>
          <p:cNvPr id="7" name="Picture 6">
            <a:extLst>
              <a:ext uri="{FF2B5EF4-FFF2-40B4-BE49-F238E27FC236}">
                <a16:creationId xmlns:a16="http://schemas.microsoft.com/office/drawing/2014/main" id="{DC98F0E5-D16F-A391-1DEF-2B4D27F2073E}"/>
              </a:ext>
            </a:extLst>
          </p:cNvPr>
          <p:cNvPicPr>
            <a:picLocks noChangeAspect="1"/>
          </p:cNvPicPr>
          <p:nvPr userDrawn="1"/>
        </p:nvPicPr>
        <p:blipFill>
          <a:blip r:embed="rId3"/>
          <a:stretch>
            <a:fillRect/>
          </a:stretch>
        </p:blipFill>
        <p:spPr>
          <a:xfrm>
            <a:off x="8946644" y="471134"/>
            <a:ext cx="2785483" cy="687085"/>
          </a:xfrm>
          <a:prstGeom prst="rect">
            <a:avLst/>
          </a:prstGeom>
        </p:spPr>
      </p:pic>
    </p:spTree>
    <p:extLst>
      <p:ext uri="{BB962C8B-B14F-4D97-AF65-F5344CB8AC3E}">
        <p14:creationId xmlns:p14="http://schemas.microsoft.com/office/powerpoint/2010/main" val="194816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_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67" y="1600201"/>
            <a:ext cx="10286933" cy="4525963"/>
          </a:xfrm>
        </p:spPr>
        <p:txBody>
          <a:bodyPr/>
          <a:lstStyle>
            <a:lvl1pPr marL="457189" indent="-457189">
              <a:buFontTx/>
              <a:buBlip>
                <a:blip r:embed="rId3"/>
              </a:buBlip>
              <a:defRPr sz="3200"/>
            </a:lvl1pPr>
            <a:lvl2pPr>
              <a:defRPr sz="2667"/>
            </a:lvl2pPr>
            <a:lvl3pPr>
              <a:defRPr sz="2667"/>
            </a:lvl3pPr>
            <a:lvl4pPr>
              <a:defRPr sz="2400"/>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itle 1"/>
          <p:cNvSpPr>
            <a:spLocks noGrp="1"/>
          </p:cNvSpPr>
          <p:nvPr>
            <p:ph type="title"/>
          </p:nvPr>
        </p:nvSpPr>
        <p:spPr>
          <a:xfrm>
            <a:off x="1295467" y="0"/>
            <a:ext cx="9409045" cy="1220755"/>
          </a:xfrm>
        </p:spPr>
        <p:txBody>
          <a:bodyPr>
            <a:normAutofit/>
          </a:bodyPr>
          <a:lstStyle>
            <a:lvl1pPr algn="l">
              <a:defRPr sz="3733" b="1">
                <a:solidFill>
                  <a:schemeClr val="bg1"/>
                </a:solidFill>
              </a:defRPr>
            </a:lvl1pPr>
          </a:lstStyle>
          <a:p>
            <a:r>
              <a:rPr lang="en-US"/>
              <a:t>Click to edit Master title style</a:t>
            </a:r>
            <a:endParaRPr lang="en-AU" dirty="0"/>
          </a:p>
        </p:txBody>
      </p:sp>
      <p:sp>
        <p:nvSpPr>
          <p:cNvPr id="13" name="Date Placeholder 12"/>
          <p:cNvSpPr>
            <a:spLocks noGrp="1"/>
          </p:cNvSpPr>
          <p:nvPr>
            <p:ph type="dt" sz="half" idx="10"/>
          </p:nvPr>
        </p:nvSpPr>
        <p:spPr/>
        <p:txBody>
          <a:bodyPr/>
          <a:lstStyle>
            <a:lvl1pPr>
              <a:defRPr sz="1467"/>
            </a:lvl1pPr>
          </a:lstStyle>
          <a:p>
            <a:fld id="{28400E1E-E99E-440F-BE40-733B24941DFA}" type="datetime1">
              <a:rPr lang="en-AU" smtClean="0"/>
              <a:pPr/>
              <a:t>03/12/2025</a:t>
            </a:fld>
            <a:endParaRPr lang="en-AU" dirty="0"/>
          </a:p>
        </p:txBody>
      </p:sp>
      <p:sp>
        <p:nvSpPr>
          <p:cNvPr id="15" name="Slide Number Placeholder 14"/>
          <p:cNvSpPr>
            <a:spLocks noGrp="1"/>
          </p:cNvSpPr>
          <p:nvPr>
            <p:ph type="sldNum" sz="quarter" idx="12"/>
          </p:nvPr>
        </p:nvSpPr>
        <p:spPr/>
        <p:txBody>
          <a:bodyPr/>
          <a:lstStyle>
            <a:lvl1pPr>
              <a:defRPr sz="1467"/>
            </a:lvl1pPr>
          </a:lstStyle>
          <a:p>
            <a:fld id="{919823AD-95EC-44A3-9EE2-07FA7B06177D}" type="slidenum">
              <a:rPr lang="en-AU" smtClean="0"/>
              <a:pPr/>
              <a:t>‹#›</a:t>
            </a:fld>
            <a:endParaRPr lang="en-AU" dirty="0"/>
          </a:p>
        </p:txBody>
      </p:sp>
    </p:spTree>
    <p:extLst>
      <p:ext uri="{BB962C8B-B14F-4D97-AF65-F5344CB8AC3E}">
        <p14:creationId xmlns:p14="http://schemas.microsoft.com/office/powerpoint/2010/main" val="1341418559"/>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_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67" y="0"/>
            <a:ext cx="9409045" cy="1220755"/>
          </a:xfrm>
        </p:spPr>
        <p:txBody>
          <a:bodyPr>
            <a:normAutofit/>
          </a:bodyPr>
          <a:lstStyle>
            <a:lvl1pPr algn="l">
              <a:defRPr sz="3733" b="1">
                <a:solidFill>
                  <a:schemeClr val="bg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1199456" y="1604797"/>
            <a:ext cx="4992555" cy="4525963"/>
          </a:xfrm>
        </p:spPr>
        <p:txBody>
          <a:bodyPr/>
          <a:lstStyle>
            <a:lvl1pPr marL="457189" indent="-457189">
              <a:buFontTx/>
              <a:buBlip>
                <a:blip r:embed="rId3"/>
              </a:buBlip>
              <a:defRPr sz="3200"/>
            </a:lvl1pPr>
            <a:lvl2pPr>
              <a:defRPr sz="2933"/>
            </a:lvl2pPr>
            <a:lvl3pPr>
              <a:defRPr sz="2667"/>
            </a:lvl3pPr>
            <a:lvl4pPr>
              <a:defRPr sz="2400"/>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p:cNvSpPr>
            <a:spLocks noGrp="1"/>
          </p:cNvSpPr>
          <p:nvPr>
            <p:ph type="dt" sz="half" idx="10"/>
          </p:nvPr>
        </p:nvSpPr>
        <p:spPr>
          <a:xfrm>
            <a:off x="8976320" y="6395807"/>
            <a:ext cx="2844800" cy="365125"/>
          </a:xfrm>
        </p:spPr>
        <p:txBody>
          <a:bodyPr/>
          <a:lstStyle>
            <a:lvl1pPr algn="r">
              <a:defRPr sz="1467">
                <a:solidFill>
                  <a:schemeClr val="bg1"/>
                </a:solidFill>
              </a:defRPr>
            </a:lvl1pPr>
          </a:lstStyle>
          <a:p>
            <a:fld id="{28400E1E-E99E-440F-BE40-733B24941DFA}" type="datetime1">
              <a:rPr lang="en-AU" smtClean="0"/>
              <a:pPr/>
              <a:t>03/12/2025</a:t>
            </a:fld>
            <a:endParaRPr lang="en-AU" dirty="0"/>
          </a:p>
        </p:txBody>
      </p:sp>
      <p:sp>
        <p:nvSpPr>
          <p:cNvPr id="7" name="Slide Number Placeholder 6"/>
          <p:cNvSpPr>
            <a:spLocks noGrp="1"/>
          </p:cNvSpPr>
          <p:nvPr>
            <p:ph type="sldNum" sz="quarter" idx="12"/>
          </p:nvPr>
        </p:nvSpPr>
        <p:spPr>
          <a:xfrm>
            <a:off x="335360" y="6384923"/>
            <a:ext cx="2844800" cy="365125"/>
          </a:xfrm>
        </p:spPr>
        <p:txBody>
          <a:bodyPr/>
          <a:lstStyle>
            <a:lvl1pPr algn="l">
              <a:defRPr sz="1467">
                <a:solidFill>
                  <a:schemeClr val="bg1"/>
                </a:solidFill>
              </a:defRPr>
            </a:lvl1pPr>
          </a:lstStyle>
          <a:p>
            <a:fld id="{919823AD-95EC-44A3-9EE2-07FA7B06177D}" type="slidenum">
              <a:rPr lang="en-AU" smtClean="0"/>
              <a:pPr/>
              <a:t>‹#›</a:t>
            </a:fld>
            <a:endParaRPr lang="en-AU" dirty="0"/>
          </a:p>
        </p:txBody>
      </p:sp>
      <p:sp>
        <p:nvSpPr>
          <p:cNvPr id="8" name="Content Placeholder 2"/>
          <p:cNvSpPr>
            <a:spLocks noGrp="1"/>
          </p:cNvSpPr>
          <p:nvPr>
            <p:ph sz="half" idx="13"/>
          </p:nvPr>
        </p:nvSpPr>
        <p:spPr>
          <a:xfrm>
            <a:off x="6480043" y="1604797"/>
            <a:ext cx="4992555" cy="4525963"/>
          </a:xfrm>
        </p:spPr>
        <p:txBody>
          <a:bodyPr/>
          <a:lstStyle>
            <a:lvl1pPr marL="457189" indent="-457189">
              <a:buFontTx/>
              <a:buBlip>
                <a:blip r:embed="rId3"/>
              </a:buBlip>
              <a:defRPr sz="3200"/>
            </a:lvl1pPr>
            <a:lvl2pPr>
              <a:defRPr sz="2933"/>
            </a:lvl2pPr>
            <a:lvl3pPr>
              <a:defRPr sz="2667"/>
            </a:lvl3pPr>
            <a:lvl4pPr>
              <a:defRPr sz="2400"/>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220746680"/>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_no footer_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67" y="1600201"/>
            <a:ext cx="10286933" cy="4525963"/>
          </a:xfrm>
        </p:spPr>
        <p:txBody>
          <a:bodyPr/>
          <a:lstStyle>
            <a:lvl1pPr marL="457189" indent="-457189">
              <a:buFontTx/>
              <a:buBlip>
                <a:blip r:embed="rId3"/>
              </a:buBlip>
              <a:defRPr sz="3200"/>
            </a:lvl1pPr>
            <a:lvl2pPr>
              <a:defRPr sz="2667"/>
            </a:lvl2pPr>
            <a:lvl3pPr>
              <a:defRPr sz="2667"/>
            </a:lvl3pPr>
            <a:lvl4pPr>
              <a:defRPr sz="2400"/>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itle 1"/>
          <p:cNvSpPr>
            <a:spLocks noGrp="1"/>
          </p:cNvSpPr>
          <p:nvPr>
            <p:ph type="title"/>
          </p:nvPr>
        </p:nvSpPr>
        <p:spPr>
          <a:xfrm>
            <a:off x="1295467" y="0"/>
            <a:ext cx="9409045" cy="1220755"/>
          </a:xfrm>
        </p:spPr>
        <p:txBody>
          <a:bodyPr>
            <a:normAutofit/>
          </a:bodyPr>
          <a:lstStyle>
            <a:lvl1pPr algn="l">
              <a:defRPr sz="3733" b="1">
                <a:solidFill>
                  <a:schemeClr val="bg1"/>
                </a:solidFill>
              </a:defRPr>
            </a:lvl1pPr>
          </a:lstStyle>
          <a:p>
            <a:r>
              <a:rPr lang="en-US"/>
              <a:t>Click to edit Master title style</a:t>
            </a:r>
            <a:endParaRPr lang="en-AU" dirty="0"/>
          </a:p>
        </p:txBody>
      </p:sp>
      <p:sp>
        <p:nvSpPr>
          <p:cNvPr id="8" name="Date Placeholder 4"/>
          <p:cNvSpPr>
            <a:spLocks noGrp="1"/>
          </p:cNvSpPr>
          <p:nvPr>
            <p:ph type="dt" sz="half" idx="10"/>
          </p:nvPr>
        </p:nvSpPr>
        <p:spPr>
          <a:xfrm>
            <a:off x="10320469" y="6395806"/>
            <a:ext cx="1500651" cy="393567"/>
          </a:xfrm>
        </p:spPr>
        <p:txBody>
          <a:bodyPr/>
          <a:lstStyle>
            <a:lvl1pPr algn="r">
              <a:defRPr sz="1467" baseline="0">
                <a:solidFill>
                  <a:srgbClr val="A1B2E3"/>
                </a:solidFill>
              </a:defRPr>
            </a:lvl1pPr>
          </a:lstStyle>
          <a:p>
            <a:fld id="{28400E1E-E99E-440F-BE40-733B24941DFA}" type="datetime1">
              <a:rPr lang="en-AU" smtClean="0"/>
              <a:pPr/>
              <a:t>03/12/2025</a:t>
            </a:fld>
            <a:endParaRPr lang="en-AU" dirty="0"/>
          </a:p>
        </p:txBody>
      </p:sp>
      <p:sp>
        <p:nvSpPr>
          <p:cNvPr id="9" name="Slide Number Placeholder 6"/>
          <p:cNvSpPr>
            <a:spLocks noGrp="1"/>
          </p:cNvSpPr>
          <p:nvPr>
            <p:ph type="sldNum" sz="quarter" idx="12"/>
          </p:nvPr>
        </p:nvSpPr>
        <p:spPr>
          <a:xfrm>
            <a:off x="335360" y="6384923"/>
            <a:ext cx="2844800" cy="365125"/>
          </a:xfrm>
        </p:spPr>
        <p:txBody>
          <a:bodyPr/>
          <a:lstStyle>
            <a:lvl1pPr algn="l">
              <a:defRPr sz="1467">
                <a:solidFill>
                  <a:srgbClr val="A1B2E3"/>
                </a:solidFill>
              </a:defRPr>
            </a:lvl1pPr>
          </a:lstStyle>
          <a:p>
            <a:fld id="{919823AD-95EC-44A3-9EE2-07FA7B06177D}" type="slidenum">
              <a:rPr lang="en-AU" smtClean="0"/>
              <a:pPr/>
              <a:t>‹#›</a:t>
            </a:fld>
            <a:endParaRPr lang="en-AU" dirty="0"/>
          </a:p>
        </p:txBody>
      </p:sp>
    </p:spTree>
    <p:extLst>
      <p:ext uri="{BB962C8B-B14F-4D97-AF65-F5344CB8AC3E}">
        <p14:creationId xmlns:p14="http://schemas.microsoft.com/office/powerpoint/2010/main" val="4148446113"/>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_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1744" y="2392005"/>
            <a:ext cx="7534955" cy="864096"/>
          </a:xfrm>
        </p:spPr>
        <p:txBody>
          <a:bodyPr anchor="t">
            <a:normAutofit/>
          </a:bodyPr>
          <a:lstStyle>
            <a:lvl1pPr algn="r">
              <a:defRPr sz="4267" b="1" cap="none" baseline="0">
                <a:solidFill>
                  <a:schemeClr val="bg1"/>
                </a:solidFill>
                <a:latin typeface="+mj-lt"/>
              </a:defRPr>
            </a:lvl1pPr>
          </a:lstStyle>
          <a:p>
            <a:r>
              <a:rPr lang="en-US"/>
              <a:t>Click to edit Master title style</a:t>
            </a:r>
            <a:endParaRPr lang="en-AU" dirty="0"/>
          </a:p>
        </p:txBody>
      </p:sp>
    </p:spTree>
    <p:extLst>
      <p:ext uri="{BB962C8B-B14F-4D97-AF65-F5344CB8AC3E}">
        <p14:creationId xmlns:p14="http://schemas.microsoft.com/office/powerpoint/2010/main" val="286164302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_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38808" y="904890"/>
            <a:ext cx="10363200" cy="864095"/>
          </a:xfrm>
        </p:spPr>
        <p:txBody>
          <a:bodyPr>
            <a:normAutofit/>
          </a:bodyPr>
          <a:lstStyle>
            <a:lvl1pPr algn="l">
              <a:defRPr sz="4800">
                <a:solidFill>
                  <a:srgbClr val="009383"/>
                </a:solidFill>
              </a:defRPr>
            </a:lvl1pPr>
          </a:lstStyle>
          <a:p>
            <a:r>
              <a:rPr lang="en-US"/>
              <a:t>Click to edit Master title style</a:t>
            </a:r>
            <a:endParaRPr lang="en-AU" dirty="0"/>
          </a:p>
        </p:txBody>
      </p:sp>
      <p:sp>
        <p:nvSpPr>
          <p:cNvPr id="3" name="Subtitle 2"/>
          <p:cNvSpPr>
            <a:spLocks noGrp="1"/>
          </p:cNvSpPr>
          <p:nvPr>
            <p:ph type="subTitle" idx="1"/>
          </p:nvPr>
        </p:nvSpPr>
        <p:spPr>
          <a:xfrm>
            <a:off x="1250933" y="1700808"/>
            <a:ext cx="8534400" cy="576064"/>
          </a:xfrm>
        </p:spPr>
        <p:txBody>
          <a:bodyPr>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78201843"/>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_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67" y="1600201"/>
            <a:ext cx="10286933" cy="4525963"/>
          </a:xfrm>
        </p:spPr>
        <p:txBody>
          <a:bodyPr/>
          <a:lstStyle>
            <a:lvl1pPr marL="457189" indent="-457189">
              <a:buFontTx/>
              <a:buBlip>
                <a:blip r:embed="rId3"/>
              </a:buBlip>
              <a:defRPr sz="3200"/>
            </a:lvl1pPr>
            <a:lvl2pPr>
              <a:defRPr sz="2667"/>
            </a:lvl2pPr>
            <a:lvl3pPr>
              <a:defRPr sz="2667"/>
            </a:lvl3pPr>
            <a:lvl4pPr>
              <a:defRPr sz="2400"/>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itle 1"/>
          <p:cNvSpPr>
            <a:spLocks noGrp="1"/>
          </p:cNvSpPr>
          <p:nvPr>
            <p:ph type="title"/>
          </p:nvPr>
        </p:nvSpPr>
        <p:spPr>
          <a:xfrm>
            <a:off x="1295467" y="0"/>
            <a:ext cx="9409045" cy="1220755"/>
          </a:xfrm>
        </p:spPr>
        <p:txBody>
          <a:bodyPr>
            <a:normAutofit/>
          </a:bodyPr>
          <a:lstStyle>
            <a:lvl1pPr algn="l">
              <a:defRPr sz="3733" b="1">
                <a:solidFill>
                  <a:schemeClr val="bg1"/>
                </a:solidFill>
              </a:defRPr>
            </a:lvl1pPr>
          </a:lstStyle>
          <a:p>
            <a:r>
              <a:rPr lang="en-US"/>
              <a:t>Click to edit Master title style</a:t>
            </a:r>
            <a:endParaRPr lang="en-AU" dirty="0"/>
          </a:p>
        </p:txBody>
      </p:sp>
      <p:sp>
        <p:nvSpPr>
          <p:cNvPr id="13" name="Date Placeholder 12"/>
          <p:cNvSpPr>
            <a:spLocks noGrp="1"/>
          </p:cNvSpPr>
          <p:nvPr>
            <p:ph type="dt" sz="half" idx="10"/>
          </p:nvPr>
        </p:nvSpPr>
        <p:spPr/>
        <p:txBody>
          <a:bodyPr/>
          <a:lstStyle>
            <a:lvl1pPr>
              <a:defRPr sz="1467"/>
            </a:lvl1pPr>
          </a:lstStyle>
          <a:p>
            <a:fld id="{28400E1E-E99E-440F-BE40-733B24941DFA}" type="datetime1">
              <a:rPr lang="en-AU" smtClean="0"/>
              <a:pPr/>
              <a:t>03/12/2025</a:t>
            </a:fld>
            <a:endParaRPr lang="en-AU" dirty="0"/>
          </a:p>
        </p:txBody>
      </p:sp>
      <p:sp>
        <p:nvSpPr>
          <p:cNvPr id="15" name="Slide Number Placeholder 14"/>
          <p:cNvSpPr>
            <a:spLocks noGrp="1"/>
          </p:cNvSpPr>
          <p:nvPr>
            <p:ph type="sldNum" sz="quarter" idx="12"/>
          </p:nvPr>
        </p:nvSpPr>
        <p:spPr/>
        <p:txBody>
          <a:bodyPr/>
          <a:lstStyle>
            <a:lvl1pPr>
              <a:defRPr sz="1467"/>
            </a:lvl1pPr>
          </a:lstStyle>
          <a:p>
            <a:fld id="{919823AD-95EC-44A3-9EE2-07FA7B06177D}" type="slidenum">
              <a:rPr lang="en-AU" smtClean="0"/>
              <a:pPr/>
              <a:t>‹#›</a:t>
            </a:fld>
            <a:endParaRPr lang="en-AU" dirty="0"/>
          </a:p>
        </p:txBody>
      </p:sp>
    </p:spTree>
    <p:extLst>
      <p:ext uri="{BB962C8B-B14F-4D97-AF65-F5344CB8AC3E}">
        <p14:creationId xmlns:p14="http://schemas.microsoft.com/office/powerpoint/2010/main" val="1829987537"/>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_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67" y="0"/>
            <a:ext cx="9409045" cy="1220755"/>
          </a:xfrm>
        </p:spPr>
        <p:txBody>
          <a:bodyPr>
            <a:normAutofit/>
          </a:bodyPr>
          <a:lstStyle>
            <a:lvl1pPr algn="l">
              <a:defRPr sz="3733" b="1">
                <a:solidFill>
                  <a:schemeClr val="bg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1199456" y="1604797"/>
            <a:ext cx="4992555" cy="4525963"/>
          </a:xfrm>
        </p:spPr>
        <p:txBody>
          <a:bodyPr/>
          <a:lstStyle>
            <a:lvl1pPr marL="457189" indent="-457189">
              <a:buFontTx/>
              <a:buBlip>
                <a:blip r:embed="rId3"/>
              </a:buBlip>
              <a:defRPr sz="3200"/>
            </a:lvl1pPr>
            <a:lvl2pPr>
              <a:defRPr sz="2933"/>
            </a:lvl2pPr>
            <a:lvl3pPr>
              <a:defRPr sz="2667"/>
            </a:lvl3pPr>
            <a:lvl4pPr>
              <a:defRPr sz="2400"/>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p:cNvSpPr>
            <a:spLocks noGrp="1"/>
          </p:cNvSpPr>
          <p:nvPr>
            <p:ph type="dt" sz="half" idx="10"/>
          </p:nvPr>
        </p:nvSpPr>
        <p:spPr>
          <a:xfrm>
            <a:off x="8976320" y="6395807"/>
            <a:ext cx="2844800" cy="365125"/>
          </a:xfrm>
        </p:spPr>
        <p:txBody>
          <a:bodyPr/>
          <a:lstStyle>
            <a:lvl1pPr algn="r">
              <a:defRPr sz="1467">
                <a:solidFill>
                  <a:schemeClr val="bg1"/>
                </a:solidFill>
              </a:defRPr>
            </a:lvl1pPr>
          </a:lstStyle>
          <a:p>
            <a:fld id="{28400E1E-E99E-440F-BE40-733B24941DFA}" type="datetime1">
              <a:rPr lang="en-AU" smtClean="0"/>
              <a:pPr/>
              <a:t>03/12/2025</a:t>
            </a:fld>
            <a:endParaRPr lang="en-AU" dirty="0"/>
          </a:p>
        </p:txBody>
      </p:sp>
      <p:sp>
        <p:nvSpPr>
          <p:cNvPr id="7" name="Slide Number Placeholder 6"/>
          <p:cNvSpPr>
            <a:spLocks noGrp="1"/>
          </p:cNvSpPr>
          <p:nvPr>
            <p:ph type="sldNum" sz="quarter" idx="12"/>
          </p:nvPr>
        </p:nvSpPr>
        <p:spPr>
          <a:xfrm>
            <a:off x="335360" y="6384923"/>
            <a:ext cx="2844800" cy="365125"/>
          </a:xfrm>
        </p:spPr>
        <p:txBody>
          <a:bodyPr/>
          <a:lstStyle>
            <a:lvl1pPr algn="l">
              <a:defRPr sz="1467">
                <a:solidFill>
                  <a:schemeClr val="bg1"/>
                </a:solidFill>
              </a:defRPr>
            </a:lvl1pPr>
          </a:lstStyle>
          <a:p>
            <a:fld id="{919823AD-95EC-44A3-9EE2-07FA7B06177D}" type="slidenum">
              <a:rPr lang="en-AU" smtClean="0"/>
              <a:pPr/>
              <a:t>‹#›</a:t>
            </a:fld>
            <a:endParaRPr lang="en-AU" dirty="0"/>
          </a:p>
        </p:txBody>
      </p:sp>
      <p:sp>
        <p:nvSpPr>
          <p:cNvPr id="8" name="Content Placeholder 2"/>
          <p:cNvSpPr>
            <a:spLocks noGrp="1"/>
          </p:cNvSpPr>
          <p:nvPr>
            <p:ph sz="half" idx="13"/>
          </p:nvPr>
        </p:nvSpPr>
        <p:spPr>
          <a:xfrm>
            <a:off x="6480043" y="1604797"/>
            <a:ext cx="4992555" cy="4525963"/>
          </a:xfrm>
        </p:spPr>
        <p:txBody>
          <a:bodyPr/>
          <a:lstStyle>
            <a:lvl1pPr marL="457189" indent="-457189">
              <a:buFontTx/>
              <a:buBlip>
                <a:blip r:embed="rId3"/>
              </a:buBlip>
              <a:defRPr sz="3200"/>
            </a:lvl1pPr>
            <a:lvl2pPr>
              <a:defRPr sz="2933"/>
            </a:lvl2pPr>
            <a:lvl3pPr>
              <a:defRPr sz="2667"/>
            </a:lvl3pPr>
            <a:lvl4pPr>
              <a:defRPr sz="2400"/>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569532061"/>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_no footer_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67" y="1600201"/>
            <a:ext cx="10286933" cy="4525963"/>
          </a:xfrm>
        </p:spPr>
        <p:txBody>
          <a:bodyPr/>
          <a:lstStyle>
            <a:lvl1pPr marL="457189" indent="-457189">
              <a:buFontTx/>
              <a:buBlip>
                <a:blip r:embed="rId3"/>
              </a:buBlip>
              <a:defRPr sz="3200"/>
            </a:lvl1pPr>
            <a:lvl2pPr>
              <a:defRPr sz="2667"/>
            </a:lvl2pPr>
            <a:lvl3pPr>
              <a:defRPr sz="2667"/>
            </a:lvl3pPr>
            <a:lvl4pPr>
              <a:defRPr sz="2400"/>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itle 1"/>
          <p:cNvSpPr>
            <a:spLocks noGrp="1"/>
          </p:cNvSpPr>
          <p:nvPr>
            <p:ph type="title"/>
          </p:nvPr>
        </p:nvSpPr>
        <p:spPr>
          <a:xfrm>
            <a:off x="1295467" y="0"/>
            <a:ext cx="9409045" cy="1220755"/>
          </a:xfrm>
        </p:spPr>
        <p:txBody>
          <a:bodyPr>
            <a:normAutofit/>
          </a:bodyPr>
          <a:lstStyle>
            <a:lvl1pPr algn="l">
              <a:defRPr sz="3733" b="1">
                <a:solidFill>
                  <a:schemeClr val="bg1"/>
                </a:solidFill>
              </a:defRPr>
            </a:lvl1pPr>
          </a:lstStyle>
          <a:p>
            <a:r>
              <a:rPr lang="en-US"/>
              <a:t>Click to edit Master title style</a:t>
            </a:r>
            <a:endParaRPr lang="en-AU" dirty="0"/>
          </a:p>
        </p:txBody>
      </p:sp>
      <p:sp>
        <p:nvSpPr>
          <p:cNvPr id="8" name="Date Placeholder 4"/>
          <p:cNvSpPr>
            <a:spLocks noGrp="1"/>
          </p:cNvSpPr>
          <p:nvPr>
            <p:ph type="dt" sz="half" idx="10"/>
          </p:nvPr>
        </p:nvSpPr>
        <p:spPr>
          <a:xfrm>
            <a:off x="10320469" y="6395806"/>
            <a:ext cx="1500651" cy="393567"/>
          </a:xfrm>
        </p:spPr>
        <p:txBody>
          <a:bodyPr/>
          <a:lstStyle>
            <a:lvl1pPr algn="r">
              <a:defRPr sz="1467" baseline="0">
                <a:solidFill>
                  <a:srgbClr val="009383"/>
                </a:solidFill>
              </a:defRPr>
            </a:lvl1pPr>
          </a:lstStyle>
          <a:p>
            <a:fld id="{28400E1E-E99E-440F-BE40-733B24941DFA}" type="datetime1">
              <a:rPr lang="en-AU" smtClean="0"/>
              <a:pPr/>
              <a:t>03/12/2025</a:t>
            </a:fld>
            <a:endParaRPr lang="en-AU" dirty="0"/>
          </a:p>
        </p:txBody>
      </p:sp>
      <p:sp>
        <p:nvSpPr>
          <p:cNvPr id="9" name="Slide Number Placeholder 6"/>
          <p:cNvSpPr>
            <a:spLocks noGrp="1"/>
          </p:cNvSpPr>
          <p:nvPr>
            <p:ph type="sldNum" sz="quarter" idx="12"/>
          </p:nvPr>
        </p:nvSpPr>
        <p:spPr>
          <a:xfrm>
            <a:off x="335360" y="6384923"/>
            <a:ext cx="2844800" cy="365125"/>
          </a:xfrm>
        </p:spPr>
        <p:txBody>
          <a:bodyPr/>
          <a:lstStyle>
            <a:lvl1pPr algn="l">
              <a:defRPr sz="1467">
                <a:solidFill>
                  <a:srgbClr val="009383"/>
                </a:solidFill>
              </a:defRPr>
            </a:lvl1pPr>
          </a:lstStyle>
          <a:p>
            <a:fld id="{919823AD-95EC-44A3-9EE2-07FA7B06177D}" type="slidenum">
              <a:rPr lang="en-AU" smtClean="0"/>
              <a:pPr/>
              <a:t>‹#›</a:t>
            </a:fld>
            <a:endParaRPr lang="en-AU" dirty="0"/>
          </a:p>
        </p:txBody>
      </p:sp>
    </p:spTree>
    <p:extLst>
      <p:ext uri="{BB962C8B-B14F-4D97-AF65-F5344CB8AC3E}">
        <p14:creationId xmlns:p14="http://schemas.microsoft.com/office/powerpoint/2010/main" val="358719960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67" y="25400"/>
            <a:ext cx="9505056" cy="1143000"/>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p:cNvSpPr>
            <a:spLocks noGrp="1"/>
          </p:cNvSpPr>
          <p:nvPr>
            <p:ph type="body" idx="1"/>
          </p:nvPr>
        </p:nvSpPr>
        <p:spPr>
          <a:xfrm>
            <a:off x="1391478" y="1600201"/>
            <a:ext cx="940904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p:cNvSpPr>
            <a:spLocks noGrp="1"/>
          </p:cNvSpPr>
          <p:nvPr>
            <p:ph type="dt" sz="half" idx="2"/>
          </p:nvPr>
        </p:nvSpPr>
        <p:spPr>
          <a:xfrm>
            <a:off x="9840416" y="6405331"/>
            <a:ext cx="2172725" cy="288032"/>
          </a:xfrm>
          <a:prstGeom prst="rect">
            <a:avLst/>
          </a:prstGeom>
        </p:spPr>
        <p:txBody>
          <a:bodyPr vert="horz" lIns="91440" tIns="45720" rIns="91440" bIns="45720" rtlCol="0" anchor="ctr"/>
          <a:lstStyle>
            <a:lvl1pPr algn="r">
              <a:defRPr sz="1467">
                <a:solidFill>
                  <a:schemeClr val="bg1"/>
                </a:solidFill>
              </a:defRPr>
            </a:lvl1pPr>
          </a:lstStyle>
          <a:p>
            <a:fld id="{AE111D66-BCF3-46C7-84EF-9180223AA9A3}" type="datetimeFigureOut">
              <a:rPr lang="en-AU" smtClean="0"/>
              <a:t>03/12/2025</a:t>
            </a:fld>
            <a:endParaRPr lang="en-AU"/>
          </a:p>
        </p:txBody>
      </p:sp>
      <p:sp>
        <p:nvSpPr>
          <p:cNvPr id="6" name="Slide Number Placeholder 5"/>
          <p:cNvSpPr>
            <a:spLocks noGrp="1"/>
          </p:cNvSpPr>
          <p:nvPr>
            <p:ph type="sldNum" sz="quarter" idx="4"/>
          </p:nvPr>
        </p:nvSpPr>
        <p:spPr>
          <a:xfrm>
            <a:off x="239349" y="6405331"/>
            <a:ext cx="672075" cy="288032"/>
          </a:xfrm>
          <a:prstGeom prst="rect">
            <a:avLst/>
          </a:prstGeom>
        </p:spPr>
        <p:txBody>
          <a:bodyPr vert="horz" lIns="91440" tIns="45720" rIns="91440" bIns="45720" rtlCol="0" anchor="ctr"/>
          <a:lstStyle>
            <a:lvl1pPr algn="l">
              <a:defRPr sz="1467">
                <a:solidFill>
                  <a:schemeClr val="bg1"/>
                </a:solidFill>
              </a:defRPr>
            </a:lvl1pPr>
          </a:lstStyle>
          <a:p>
            <a:fld id="{1EA172EA-AC35-4838-AD33-1F4CBAA00989}" type="slidenum">
              <a:rPr lang="en-AU" smtClean="0"/>
              <a:t>‹#›</a:t>
            </a:fld>
            <a:endParaRPr lang="en-AU"/>
          </a:p>
        </p:txBody>
      </p:sp>
    </p:spTree>
    <p:extLst>
      <p:ext uri="{BB962C8B-B14F-4D97-AF65-F5344CB8AC3E}">
        <p14:creationId xmlns:p14="http://schemas.microsoft.com/office/powerpoint/2010/main" val="73610600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1219170" rtl="0" eaLnBrk="1" latinLnBrk="0" hangingPunct="1">
        <a:spcBef>
          <a:spcPct val="0"/>
        </a:spcBef>
        <a:buNone/>
        <a:defRPr sz="4267" b="1" kern="1200">
          <a:solidFill>
            <a:schemeClr val="bg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5.bin"/><Relationship Id="rId3" Type="http://schemas.openxmlformats.org/officeDocument/2006/relationships/image" Target="../media/image27.png"/><Relationship Id="rId7" Type="http://schemas.openxmlformats.org/officeDocument/2006/relationships/oleObject" Target="../embeddings/oleObject2.bin"/><Relationship Id="rId12" Type="http://schemas.openxmlformats.org/officeDocument/2006/relationships/image" Target="../media/image32.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1.wmf"/><Relationship Id="rId4" Type="http://schemas.openxmlformats.org/officeDocument/2006/relationships/image" Target="../media/image28.png"/><Relationship Id="rId9" Type="http://schemas.openxmlformats.org/officeDocument/2006/relationships/oleObject" Target="../embeddings/oleObject3.bin"/><Relationship Id="rId14" Type="http://schemas.openxmlformats.org/officeDocument/2006/relationships/image" Target="../media/image33.wmf"/></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7AE5-B3C5-1F48-400E-C742308F19C6}"/>
              </a:ext>
            </a:extLst>
          </p:cNvPr>
          <p:cNvSpPr>
            <a:spLocks noGrp="1"/>
          </p:cNvSpPr>
          <p:nvPr>
            <p:ph type="ctrTitle"/>
          </p:nvPr>
        </p:nvSpPr>
        <p:spPr>
          <a:xfrm>
            <a:off x="1267633" y="904890"/>
            <a:ext cx="10789688" cy="864095"/>
          </a:xfrm>
        </p:spPr>
        <p:txBody>
          <a:bodyPr>
            <a:normAutofit fontScale="90000"/>
          </a:bodyPr>
          <a:lstStyle/>
          <a:p>
            <a:r>
              <a:rPr lang="en-AU" dirty="0"/>
              <a:t>Measuring and Valuing Australia’s Ecosystems </a:t>
            </a:r>
          </a:p>
        </p:txBody>
      </p:sp>
      <p:sp>
        <p:nvSpPr>
          <p:cNvPr id="3" name="Subtitle 2">
            <a:extLst>
              <a:ext uri="{FF2B5EF4-FFF2-40B4-BE49-F238E27FC236}">
                <a16:creationId xmlns:a16="http://schemas.microsoft.com/office/drawing/2014/main" id="{6004015C-311B-231D-AEC5-86937E7F2C54}"/>
              </a:ext>
            </a:extLst>
          </p:cNvPr>
          <p:cNvSpPr>
            <a:spLocks noGrp="1"/>
          </p:cNvSpPr>
          <p:nvPr>
            <p:ph type="subTitle" idx="1"/>
          </p:nvPr>
        </p:nvSpPr>
        <p:spPr/>
        <p:txBody>
          <a:bodyPr>
            <a:normAutofit fontScale="77500" lnSpcReduction="20000"/>
          </a:bodyPr>
          <a:lstStyle/>
          <a:p>
            <a:r>
              <a:rPr lang="en-AU" dirty="0"/>
              <a:t>Jonathon Khoo, Koenraad Van </a:t>
            </a:r>
            <a:r>
              <a:rPr lang="en-AU" dirty="0" err="1"/>
              <a:t>Landegham</a:t>
            </a:r>
            <a:r>
              <a:rPr lang="en-AU" dirty="0"/>
              <a:t> and Takako </a:t>
            </a:r>
            <a:r>
              <a:rPr lang="en-AU" dirty="0" err="1"/>
              <a:t>Wakiyama</a:t>
            </a:r>
            <a:endParaRPr lang="en-AU" dirty="0"/>
          </a:p>
        </p:txBody>
      </p:sp>
      <p:sp>
        <p:nvSpPr>
          <p:cNvPr id="4" name="Date Placeholder 3">
            <a:extLst>
              <a:ext uri="{FF2B5EF4-FFF2-40B4-BE49-F238E27FC236}">
                <a16:creationId xmlns:a16="http://schemas.microsoft.com/office/drawing/2014/main" id="{B0A4A390-1D8F-FC91-9E8A-6187154D7A78}"/>
              </a:ext>
            </a:extLst>
          </p:cNvPr>
          <p:cNvSpPr txBox="1">
            <a:spLocks/>
          </p:cNvSpPr>
          <p:nvPr/>
        </p:nvSpPr>
        <p:spPr>
          <a:xfrm>
            <a:off x="10446026" y="6395807"/>
            <a:ext cx="1375094" cy="46219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E3DACE-F6F7-40D6-A560-8B1A0257F8F8}" type="datetime1">
              <a:rPr lang="en-AU" smtClean="0"/>
              <a:pPr/>
              <a:t>03/12/2025</a:t>
            </a:fld>
            <a:endParaRPr lang="en-AU" dirty="0"/>
          </a:p>
        </p:txBody>
      </p:sp>
    </p:spTree>
    <p:extLst>
      <p:ext uri="{BB962C8B-B14F-4D97-AF65-F5344CB8AC3E}">
        <p14:creationId xmlns:p14="http://schemas.microsoft.com/office/powerpoint/2010/main" val="52114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EF277-2265-E0AE-9878-692D420E0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C6B16-96CB-6AF7-001F-3DA5BEC1AABA}"/>
              </a:ext>
            </a:extLst>
          </p:cNvPr>
          <p:cNvSpPr>
            <a:spLocks noGrp="1"/>
          </p:cNvSpPr>
          <p:nvPr>
            <p:ph type="title"/>
          </p:nvPr>
        </p:nvSpPr>
        <p:spPr/>
        <p:txBody>
          <a:bodyPr/>
          <a:lstStyle/>
          <a:p>
            <a:r>
              <a:rPr lang="en-AU" dirty="0"/>
              <a:t>Examples</a:t>
            </a:r>
          </a:p>
        </p:txBody>
      </p:sp>
      <p:pic>
        <p:nvPicPr>
          <p:cNvPr id="4" name="Picture 3">
            <a:extLst>
              <a:ext uri="{FF2B5EF4-FFF2-40B4-BE49-F238E27FC236}">
                <a16:creationId xmlns:a16="http://schemas.microsoft.com/office/drawing/2014/main" id="{556889D9-3D43-FC5D-B08F-D518931D73CC}"/>
              </a:ext>
            </a:extLst>
          </p:cNvPr>
          <p:cNvPicPr>
            <a:picLocks noChangeAspect="1"/>
          </p:cNvPicPr>
          <p:nvPr/>
        </p:nvPicPr>
        <p:blipFill>
          <a:blip r:embed="rId2"/>
          <a:stretch>
            <a:fillRect/>
          </a:stretch>
        </p:blipFill>
        <p:spPr>
          <a:xfrm>
            <a:off x="265202" y="1334242"/>
            <a:ext cx="4310246" cy="2871465"/>
          </a:xfrm>
          <a:prstGeom prst="rect">
            <a:avLst/>
          </a:prstGeom>
        </p:spPr>
      </p:pic>
      <p:pic>
        <p:nvPicPr>
          <p:cNvPr id="5" name="Picture 4">
            <a:extLst>
              <a:ext uri="{FF2B5EF4-FFF2-40B4-BE49-F238E27FC236}">
                <a16:creationId xmlns:a16="http://schemas.microsoft.com/office/drawing/2014/main" id="{B33B62D3-C43F-7FBF-5EFF-A4AA885F1652}"/>
              </a:ext>
            </a:extLst>
          </p:cNvPr>
          <p:cNvPicPr>
            <a:picLocks noChangeAspect="1"/>
          </p:cNvPicPr>
          <p:nvPr/>
        </p:nvPicPr>
        <p:blipFill>
          <a:blip r:embed="rId3"/>
          <a:stretch>
            <a:fillRect/>
          </a:stretch>
        </p:blipFill>
        <p:spPr>
          <a:xfrm>
            <a:off x="8591997" y="1438131"/>
            <a:ext cx="3334801" cy="2225233"/>
          </a:xfrm>
          <a:prstGeom prst="rect">
            <a:avLst/>
          </a:prstGeom>
        </p:spPr>
      </p:pic>
      <p:pic>
        <p:nvPicPr>
          <p:cNvPr id="7" name="Picture 6">
            <a:extLst>
              <a:ext uri="{FF2B5EF4-FFF2-40B4-BE49-F238E27FC236}">
                <a16:creationId xmlns:a16="http://schemas.microsoft.com/office/drawing/2014/main" id="{75495CC1-6D83-B101-5CD4-6551DAE0D13D}"/>
              </a:ext>
            </a:extLst>
          </p:cNvPr>
          <p:cNvPicPr>
            <a:picLocks noChangeAspect="1"/>
          </p:cNvPicPr>
          <p:nvPr/>
        </p:nvPicPr>
        <p:blipFill>
          <a:blip r:embed="rId4"/>
          <a:stretch>
            <a:fillRect/>
          </a:stretch>
        </p:blipFill>
        <p:spPr>
          <a:xfrm>
            <a:off x="4702628" y="3785049"/>
            <a:ext cx="5274295" cy="2354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F5BBADE-A3B1-0716-55EE-0F58667289ED}"/>
              </a:ext>
            </a:extLst>
          </p:cNvPr>
          <p:cNvSpPr txBox="1"/>
          <p:nvPr/>
        </p:nvSpPr>
        <p:spPr>
          <a:xfrm>
            <a:off x="792479" y="5834743"/>
            <a:ext cx="2173159" cy="276999"/>
          </a:xfrm>
          <a:prstGeom prst="rect">
            <a:avLst/>
          </a:prstGeom>
          <a:noFill/>
        </p:spPr>
        <p:txBody>
          <a:bodyPr wrap="none" rtlCol="0">
            <a:spAutoFit/>
          </a:bodyPr>
          <a:lstStyle/>
          <a:p>
            <a:r>
              <a:rPr lang="en-AU" sz="1200" i="1" dirty="0"/>
              <a:t>Picture: Generated by AI Copilot</a:t>
            </a:r>
          </a:p>
        </p:txBody>
      </p:sp>
    </p:spTree>
    <p:extLst>
      <p:ext uri="{BB962C8B-B14F-4D97-AF65-F5344CB8AC3E}">
        <p14:creationId xmlns:p14="http://schemas.microsoft.com/office/powerpoint/2010/main" val="1359617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6689F-16AF-1EB4-1487-AEB51B9269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92BE9-33D4-4ABD-D06E-340C6FA06BBF}"/>
              </a:ext>
            </a:extLst>
          </p:cNvPr>
          <p:cNvSpPr>
            <a:spLocks noGrp="1"/>
          </p:cNvSpPr>
          <p:nvPr>
            <p:ph type="title"/>
          </p:nvPr>
        </p:nvSpPr>
        <p:spPr/>
        <p:txBody>
          <a:bodyPr/>
          <a:lstStyle/>
          <a:p>
            <a:r>
              <a:rPr lang="en-AU" dirty="0"/>
              <a:t>Hierarchy of valuation methods</a:t>
            </a:r>
          </a:p>
        </p:txBody>
      </p:sp>
      <p:sp>
        <p:nvSpPr>
          <p:cNvPr id="4" name="TextBox 3">
            <a:extLst>
              <a:ext uri="{FF2B5EF4-FFF2-40B4-BE49-F238E27FC236}">
                <a16:creationId xmlns:a16="http://schemas.microsoft.com/office/drawing/2014/main" id="{E7C56498-8CD7-142F-9D7D-EDCE32D0136F}"/>
              </a:ext>
            </a:extLst>
          </p:cNvPr>
          <p:cNvSpPr txBox="1"/>
          <p:nvPr/>
        </p:nvSpPr>
        <p:spPr>
          <a:xfrm>
            <a:off x="8426206" y="5709684"/>
            <a:ext cx="2173159" cy="276999"/>
          </a:xfrm>
          <a:prstGeom prst="rect">
            <a:avLst/>
          </a:prstGeom>
          <a:noFill/>
        </p:spPr>
        <p:txBody>
          <a:bodyPr wrap="none" rtlCol="0">
            <a:spAutoFit/>
          </a:bodyPr>
          <a:lstStyle/>
          <a:p>
            <a:r>
              <a:rPr lang="en-AU" sz="1200" i="1" dirty="0"/>
              <a:t>Picture: Generated by AI Copilot</a:t>
            </a:r>
          </a:p>
        </p:txBody>
      </p:sp>
      <p:pic>
        <p:nvPicPr>
          <p:cNvPr id="8" name="Picture 7">
            <a:extLst>
              <a:ext uri="{FF2B5EF4-FFF2-40B4-BE49-F238E27FC236}">
                <a16:creationId xmlns:a16="http://schemas.microsoft.com/office/drawing/2014/main" id="{AEA589E8-36E6-8E83-23BD-85137A1DEDD2}"/>
              </a:ext>
            </a:extLst>
          </p:cNvPr>
          <p:cNvPicPr>
            <a:picLocks noChangeAspect="1"/>
          </p:cNvPicPr>
          <p:nvPr/>
        </p:nvPicPr>
        <p:blipFill>
          <a:blip r:embed="rId2"/>
          <a:stretch>
            <a:fillRect/>
          </a:stretch>
        </p:blipFill>
        <p:spPr>
          <a:xfrm>
            <a:off x="1368181" y="1281333"/>
            <a:ext cx="7058025" cy="4705350"/>
          </a:xfrm>
          <a:prstGeom prst="rect">
            <a:avLst/>
          </a:prstGeom>
        </p:spPr>
      </p:pic>
    </p:spTree>
    <p:extLst>
      <p:ext uri="{BB962C8B-B14F-4D97-AF65-F5344CB8AC3E}">
        <p14:creationId xmlns:p14="http://schemas.microsoft.com/office/powerpoint/2010/main" val="178330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C9CF-64CD-EAF5-D8AC-F6192B7F2126}"/>
              </a:ext>
            </a:extLst>
          </p:cNvPr>
          <p:cNvSpPr>
            <a:spLocks noGrp="1"/>
          </p:cNvSpPr>
          <p:nvPr>
            <p:ph type="title"/>
          </p:nvPr>
        </p:nvSpPr>
        <p:spPr/>
        <p:txBody>
          <a:bodyPr>
            <a:normAutofit fontScale="90000"/>
          </a:bodyPr>
          <a:lstStyle/>
          <a:p>
            <a:r>
              <a:rPr lang="en-AU" dirty="0"/>
              <a:t>Australian National Ecosystem Accounts - examples </a:t>
            </a:r>
          </a:p>
        </p:txBody>
      </p:sp>
    </p:spTree>
    <p:extLst>
      <p:ext uri="{BB962C8B-B14F-4D97-AF65-F5344CB8AC3E}">
        <p14:creationId xmlns:p14="http://schemas.microsoft.com/office/powerpoint/2010/main" val="2877921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B019E-3736-0C97-A37A-FBB7563810C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D19229-D977-5500-C0D2-0911A71CD426}"/>
              </a:ext>
            </a:extLst>
          </p:cNvPr>
          <p:cNvSpPr>
            <a:spLocks noGrp="1"/>
          </p:cNvSpPr>
          <p:nvPr>
            <p:ph type="sldNum" sz="quarter" idx="12"/>
          </p:nvPr>
        </p:nvSpPr>
        <p:spPr/>
        <p:txBody>
          <a:bodyPr/>
          <a:lstStyle/>
          <a:p>
            <a:fld id="{919823AD-95EC-44A3-9EE2-07FA7B06177D}" type="slidenum">
              <a:rPr lang="en-AU" smtClean="0"/>
              <a:pPr/>
              <a:t>13</a:t>
            </a:fld>
            <a:endParaRPr lang="en-AU" dirty="0"/>
          </a:p>
        </p:txBody>
      </p:sp>
      <p:pic>
        <p:nvPicPr>
          <p:cNvPr id="19" name="Picture 18">
            <a:extLst>
              <a:ext uri="{FF2B5EF4-FFF2-40B4-BE49-F238E27FC236}">
                <a16:creationId xmlns:a16="http://schemas.microsoft.com/office/drawing/2014/main" id="{6BBEBCE9-81E8-6918-95B6-60BA7F6C0F6D}"/>
              </a:ext>
            </a:extLst>
          </p:cNvPr>
          <p:cNvPicPr>
            <a:picLocks noChangeAspect="1"/>
          </p:cNvPicPr>
          <p:nvPr/>
        </p:nvPicPr>
        <p:blipFill>
          <a:blip r:embed="rId3"/>
          <a:stretch>
            <a:fillRect/>
          </a:stretch>
        </p:blipFill>
        <p:spPr>
          <a:xfrm>
            <a:off x="152400" y="1248280"/>
            <a:ext cx="1510336" cy="2245909"/>
          </a:xfrm>
          <a:prstGeom prst="rect">
            <a:avLst/>
          </a:prstGeom>
        </p:spPr>
      </p:pic>
      <p:pic>
        <p:nvPicPr>
          <p:cNvPr id="9" name="Picture 8">
            <a:extLst>
              <a:ext uri="{FF2B5EF4-FFF2-40B4-BE49-F238E27FC236}">
                <a16:creationId xmlns:a16="http://schemas.microsoft.com/office/drawing/2014/main" id="{765FCA0C-25D2-1D46-612D-03D737284650}"/>
              </a:ext>
            </a:extLst>
          </p:cNvPr>
          <p:cNvPicPr>
            <a:picLocks noChangeAspect="1"/>
          </p:cNvPicPr>
          <p:nvPr/>
        </p:nvPicPr>
        <p:blipFill>
          <a:blip r:embed="rId4"/>
          <a:srcRect t="17801" b="32259"/>
          <a:stretch>
            <a:fillRect/>
          </a:stretch>
        </p:blipFill>
        <p:spPr>
          <a:xfrm>
            <a:off x="3213041" y="1289862"/>
            <a:ext cx="6628883" cy="2193449"/>
          </a:xfrm>
          <a:prstGeom prst="rect">
            <a:avLst/>
          </a:prstGeom>
        </p:spPr>
      </p:pic>
      <p:sp>
        <p:nvSpPr>
          <p:cNvPr id="17" name="TextBox 16">
            <a:extLst>
              <a:ext uri="{FF2B5EF4-FFF2-40B4-BE49-F238E27FC236}">
                <a16:creationId xmlns:a16="http://schemas.microsoft.com/office/drawing/2014/main" id="{E2823951-8E45-A33F-E98E-09AAEFD89EDA}"/>
              </a:ext>
            </a:extLst>
          </p:cNvPr>
          <p:cNvSpPr txBox="1"/>
          <p:nvPr/>
        </p:nvSpPr>
        <p:spPr>
          <a:xfrm>
            <a:off x="1243253" y="300524"/>
            <a:ext cx="8400477" cy="543675"/>
          </a:xfrm>
          <a:prstGeom prst="rect">
            <a:avLst/>
          </a:prstGeom>
          <a:noFill/>
        </p:spPr>
        <p:txBody>
          <a:bodyPr wrap="square">
            <a:spAutoFit/>
          </a:bodyPr>
          <a:lstStyle/>
          <a:p>
            <a:r>
              <a:rPr kumimoji="0" lang="en-AU" sz="2933"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Wild fish provisioning services</a:t>
            </a:r>
            <a:endParaRPr lang="en-AU" dirty="0"/>
          </a:p>
        </p:txBody>
      </p:sp>
      <p:sp>
        <p:nvSpPr>
          <p:cNvPr id="2" name="Rectangle 2">
            <a:extLst>
              <a:ext uri="{FF2B5EF4-FFF2-40B4-BE49-F238E27FC236}">
                <a16:creationId xmlns:a16="http://schemas.microsoft.com/office/drawing/2014/main" id="{683341E2-8A48-1702-081D-27A643512B9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4">
            <a:extLst>
              <a:ext uri="{FF2B5EF4-FFF2-40B4-BE49-F238E27FC236}">
                <a16:creationId xmlns:a16="http://schemas.microsoft.com/office/drawing/2014/main" id="{41C5F0D4-B6F5-1FA3-77D5-564A09CB77F1}"/>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0" name="Rectangle 6">
            <a:extLst>
              <a:ext uri="{FF2B5EF4-FFF2-40B4-BE49-F238E27FC236}">
                <a16:creationId xmlns:a16="http://schemas.microsoft.com/office/drawing/2014/main" id="{1739BB60-3A9C-4CC1-E8D2-0A985DF2804A}"/>
              </a:ext>
            </a:extLst>
          </p:cNvPr>
          <p:cNvSpPr>
            <a:spLocks noChangeArrowheads="1"/>
          </p:cNvSpPr>
          <p:nvPr/>
        </p:nvSpPr>
        <p:spPr bwMode="auto">
          <a:xfrm>
            <a:off x="2829924" y="40530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11" name="Object 10">
            <a:extLst>
              <a:ext uri="{FF2B5EF4-FFF2-40B4-BE49-F238E27FC236}">
                <a16:creationId xmlns:a16="http://schemas.microsoft.com/office/drawing/2014/main" id="{F668EA7A-4B91-7E97-1F43-D6FEE89DA17C}"/>
              </a:ext>
            </a:extLst>
          </p:cNvPr>
          <p:cNvGraphicFramePr>
            <a:graphicFrameLocks noChangeAspect="1"/>
          </p:cNvGraphicFramePr>
          <p:nvPr>
            <p:extLst>
              <p:ext uri="{D42A27DB-BD31-4B8C-83A1-F6EECF244321}">
                <p14:modId xmlns:p14="http://schemas.microsoft.com/office/powerpoint/2010/main" val="3367534525"/>
              </p:ext>
            </p:extLst>
          </p:nvPr>
        </p:nvGraphicFramePr>
        <p:xfrm>
          <a:off x="5508894" y="3755956"/>
          <a:ext cx="3833591" cy="772440"/>
        </p:xfrm>
        <a:graphic>
          <a:graphicData uri="http://schemas.openxmlformats.org/presentationml/2006/ole">
            <mc:AlternateContent xmlns:mc="http://schemas.openxmlformats.org/markup-compatibility/2006">
              <mc:Choice xmlns:v="urn:schemas-microsoft-com:vml" Requires="v">
                <p:oleObj name="Equation" r:id="rId5" imgW="1269449" imgH="253890" progId="Equation.DSMT4">
                  <p:embed/>
                </p:oleObj>
              </mc:Choice>
              <mc:Fallback>
                <p:oleObj name="Equation" r:id="rId5" imgW="1269449" imgH="253890" progId="Equation.DSMT4">
                  <p:embed/>
                  <p:pic>
                    <p:nvPicPr>
                      <p:cNvPr id="11" name="Object 10">
                        <a:extLst>
                          <a:ext uri="{FF2B5EF4-FFF2-40B4-BE49-F238E27FC236}">
                            <a16:creationId xmlns:a16="http://schemas.microsoft.com/office/drawing/2014/main" id="{F668EA7A-4B91-7E97-1F43-D6FEE89DA1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894" y="3755956"/>
                        <a:ext cx="3833591" cy="772440"/>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D5DB8636-454B-4907-9AF7-3AE6238F0B86}"/>
              </a:ext>
            </a:extLst>
          </p:cNvPr>
          <p:cNvSpPr txBox="1"/>
          <p:nvPr/>
        </p:nvSpPr>
        <p:spPr>
          <a:xfrm>
            <a:off x="5508894" y="4895793"/>
            <a:ext cx="3998787" cy="369332"/>
          </a:xfrm>
          <a:prstGeom prst="rect">
            <a:avLst/>
          </a:prstGeom>
          <a:noFill/>
        </p:spPr>
        <p:txBody>
          <a:bodyPr wrap="none" rtlCol="0">
            <a:spAutoFit/>
          </a:bodyPr>
          <a:lstStyle/>
          <a:p>
            <a:r>
              <a:rPr lang="en-AU" dirty="0"/>
              <a:t>Rent Revenue Share of fishery </a:t>
            </a:r>
            <a:r>
              <a:rPr lang="en-AU" i="1" dirty="0"/>
              <a:t>F</a:t>
            </a:r>
            <a:r>
              <a:rPr lang="en-AU" dirty="0"/>
              <a:t> in time </a:t>
            </a:r>
            <a:r>
              <a:rPr lang="en-AU" i="1" dirty="0"/>
              <a:t>t</a:t>
            </a:r>
          </a:p>
        </p:txBody>
      </p:sp>
      <p:sp>
        <p:nvSpPr>
          <p:cNvPr id="13" name="TextBox 12">
            <a:extLst>
              <a:ext uri="{FF2B5EF4-FFF2-40B4-BE49-F238E27FC236}">
                <a16:creationId xmlns:a16="http://schemas.microsoft.com/office/drawing/2014/main" id="{FF3C4E55-E660-24AF-A60E-767659EBB462}"/>
              </a:ext>
            </a:extLst>
          </p:cNvPr>
          <p:cNvSpPr txBox="1"/>
          <p:nvPr/>
        </p:nvSpPr>
        <p:spPr>
          <a:xfrm>
            <a:off x="4599234" y="5384969"/>
            <a:ext cx="7203254" cy="369332"/>
          </a:xfrm>
          <a:prstGeom prst="rect">
            <a:avLst/>
          </a:prstGeom>
          <a:noFill/>
        </p:spPr>
        <p:txBody>
          <a:bodyPr wrap="none" rtlCol="0">
            <a:spAutoFit/>
          </a:bodyPr>
          <a:lstStyle/>
          <a:p>
            <a:r>
              <a:rPr lang="en-AU" dirty="0"/>
              <a:t>=         Discount rate,             Average value of quota/licenses held by vessels</a:t>
            </a:r>
          </a:p>
        </p:txBody>
      </p:sp>
      <p:graphicFrame>
        <p:nvGraphicFramePr>
          <p:cNvPr id="35" name="Object 34">
            <a:extLst>
              <a:ext uri="{FF2B5EF4-FFF2-40B4-BE49-F238E27FC236}">
                <a16:creationId xmlns:a16="http://schemas.microsoft.com/office/drawing/2014/main" id="{3579B850-CB63-6C3B-31D5-893E8A33A936}"/>
              </a:ext>
            </a:extLst>
          </p:cNvPr>
          <p:cNvGraphicFramePr>
            <a:graphicFrameLocks noChangeAspect="1"/>
          </p:cNvGraphicFramePr>
          <p:nvPr>
            <p:extLst>
              <p:ext uri="{D42A27DB-BD31-4B8C-83A1-F6EECF244321}">
                <p14:modId xmlns:p14="http://schemas.microsoft.com/office/powerpoint/2010/main" val="3480822120"/>
              </p:ext>
            </p:extLst>
          </p:nvPr>
        </p:nvGraphicFramePr>
        <p:xfrm>
          <a:off x="5128114" y="5814406"/>
          <a:ext cx="383011" cy="369332"/>
        </p:xfrm>
        <a:graphic>
          <a:graphicData uri="http://schemas.openxmlformats.org/presentationml/2006/ole">
            <mc:AlternateContent xmlns:mc="http://schemas.openxmlformats.org/markup-compatibility/2006">
              <mc:Choice xmlns:v="urn:schemas-microsoft-com:vml" Requires="v">
                <p:oleObj name="Equation" r:id="rId7" imgW="266400" imgH="253800" progId="Equation.DSMT4">
                  <p:embed/>
                </p:oleObj>
              </mc:Choice>
              <mc:Fallback>
                <p:oleObj name="Equation" r:id="rId7" imgW="266400" imgH="253800" progId="Equation.DSMT4">
                  <p:embed/>
                  <p:pic>
                    <p:nvPicPr>
                      <p:cNvPr id="35" name="Object 34">
                        <a:extLst>
                          <a:ext uri="{FF2B5EF4-FFF2-40B4-BE49-F238E27FC236}">
                            <a16:creationId xmlns:a16="http://schemas.microsoft.com/office/drawing/2014/main" id="{3579B850-CB63-6C3B-31D5-893E8A33A936}"/>
                          </a:ext>
                        </a:extLst>
                      </p:cNvPr>
                      <p:cNvPicPr>
                        <a:picLocks noChangeAspect="1" noChangeArrowheads="1"/>
                      </p:cNvPicPr>
                      <p:nvPr/>
                    </p:nvPicPr>
                    <p:blipFill>
                      <a:blip r:embed="rId8"/>
                      <a:srcRect/>
                      <a:stretch>
                        <a:fillRect/>
                      </a:stretch>
                    </p:blipFill>
                    <p:spPr bwMode="auto">
                      <a:xfrm>
                        <a:off x="5128114" y="5814406"/>
                        <a:ext cx="383011" cy="369332"/>
                      </a:xfrm>
                      <a:prstGeom prst="rect">
                        <a:avLst/>
                      </a:prstGeom>
                      <a:noFill/>
                    </p:spPr>
                  </p:pic>
                </p:oleObj>
              </mc:Fallback>
            </mc:AlternateContent>
          </a:graphicData>
        </a:graphic>
      </p:graphicFrame>
      <p:graphicFrame>
        <p:nvGraphicFramePr>
          <p:cNvPr id="40" name="Object 39">
            <a:extLst>
              <a:ext uri="{FF2B5EF4-FFF2-40B4-BE49-F238E27FC236}">
                <a16:creationId xmlns:a16="http://schemas.microsoft.com/office/drawing/2014/main" id="{ECA2765F-54E7-1449-9B57-FFF57B5DE760}"/>
              </a:ext>
            </a:extLst>
          </p:cNvPr>
          <p:cNvGraphicFramePr>
            <a:graphicFrameLocks noChangeAspect="1"/>
          </p:cNvGraphicFramePr>
          <p:nvPr>
            <p:extLst>
              <p:ext uri="{D42A27DB-BD31-4B8C-83A1-F6EECF244321}">
                <p14:modId xmlns:p14="http://schemas.microsoft.com/office/powerpoint/2010/main" val="2994560029"/>
              </p:ext>
            </p:extLst>
          </p:nvPr>
        </p:nvGraphicFramePr>
        <p:xfrm>
          <a:off x="6845611" y="5419427"/>
          <a:ext cx="371267" cy="371267"/>
        </p:xfrm>
        <a:graphic>
          <a:graphicData uri="http://schemas.openxmlformats.org/presentationml/2006/ole">
            <mc:AlternateContent xmlns:mc="http://schemas.openxmlformats.org/markup-compatibility/2006">
              <mc:Choice xmlns:v="urn:schemas-microsoft-com:vml" Requires="v">
                <p:oleObj name="Equation" r:id="rId9" imgW="253780" imgH="253780" progId="Equation.DSMT4">
                  <p:embed/>
                </p:oleObj>
              </mc:Choice>
              <mc:Fallback>
                <p:oleObj name="Equation" r:id="rId9" imgW="253780" imgH="253780" progId="Equation.DSMT4">
                  <p:embed/>
                  <p:pic>
                    <p:nvPicPr>
                      <p:cNvPr id="40" name="Object 39">
                        <a:extLst>
                          <a:ext uri="{FF2B5EF4-FFF2-40B4-BE49-F238E27FC236}">
                            <a16:creationId xmlns:a16="http://schemas.microsoft.com/office/drawing/2014/main" id="{ECA2765F-54E7-1449-9B57-FFF57B5DE7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5611" y="5419427"/>
                        <a:ext cx="371267" cy="371267"/>
                      </a:xfrm>
                      <a:prstGeom prst="rect">
                        <a:avLst/>
                      </a:prstGeom>
                      <a:noFill/>
                    </p:spPr>
                  </p:pic>
                </p:oleObj>
              </mc:Fallback>
            </mc:AlternateContent>
          </a:graphicData>
        </a:graphic>
      </p:graphicFrame>
      <p:sp>
        <p:nvSpPr>
          <p:cNvPr id="41" name="TextBox 40">
            <a:extLst>
              <a:ext uri="{FF2B5EF4-FFF2-40B4-BE49-F238E27FC236}">
                <a16:creationId xmlns:a16="http://schemas.microsoft.com/office/drawing/2014/main" id="{898B1F2B-FB91-BE84-2C5B-DBC1036BE107}"/>
              </a:ext>
            </a:extLst>
          </p:cNvPr>
          <p:cNvSpPr txBox="1"/>
          <p:nvPr/>
        </p:nvSpPr>
        <p:spPr>
          <a:xfrm>
            <a:off x="5632980" y="11326685"/>
            <a:ext cx="8559657" cy="369332"/>
          </a:xfrm>
          <a:prstGeom prst="rect">
            <a:avLst/>
          </a:prstGeom>
          <a:noFill/>
        </p:spPr>
        <p:txBody>
          <a:bodyPr wrap="square" rtlCol="0">
            <a:spAutoFit/>
          </a:bodyPr>
          <a:lstStyle/>
          <a:p>
            <a:r>
              <a:rPr lang="en-AU" dirty="0"/>
              <a:t>Average revenue of vessels in the fishery F in time t</a:t>
            </a:r>
          </a:p>
        </p:txBody>
      </p:sp>
      <p:graphicFrame>
        <p:nvGraphicFramePr>
          <p:cNvPr id="43" name="Object 42">
            <a:extLst>
              <a:ext uri="{FF2B5EF4-FFF2-40B4-BE49-F238E27FC236}">
                <a16:creationId xmlns:a16="http://schemas.microsoft.com/office/drawing/2014/main" id="{0F474944-7B00-E521-5AEF-FB04981CBB1D}"/>
              </a:ext>
            </a:extLst>
          </p:cNvPr>
          <p:cNvGraphicFramePr>
            <a:graphicFrameLocks noChangeAspect="1"/>
          </p:cNvGraphicFramePr>
          <p:nvPr>
            <p:extLst>
              <p:ext uri="{D42A27DB-BD31-4B8C-83A1-F6EECF244321}">
                <p14:modId xmlns:p14="http://schemas.microsoft.com/office/powerpoint/2010/main" val="1347721117"/>
              </p:ext>
            </p:extLst>
          </p:nvPr>
        </p:nvGraphicFramePr>
        <p:xfrm>
          <a:off x="4892445" y="5465797"/>
          <a:ext cx="268312" cy="251543"/>
        </p:xfrm>
        <a:graphic>
          <a:graphicData uri="http://schemas.openxmlformats.org/presentationml/2006/ole">
            <mc:AlternateContent xmlns:mc="http://schemas.openxmlformats.org/markup-compatibility/2006">
              <mc:Choice xmlns:v="urn:schemas-microsoft-com:vml" Requires="v">
                <p:oleObj name="Equation" r:id="rId11" imgW="152334" imgH="139639" progId="Equation.DSMT4">
                  <p:embed/>
                </p:oleObj>
              </mc:Choice>
              <mc:Fallback>
                <p:oleObj name="Equation" r:id="rId11" imgW="152334" imgH="139639" progId="Equation.DSMT4">
                  <p:embed/>
                  <p:pic>
                    <p:nvPicPr>
                      <p:cNvPr id="43" name="Object 42">
                        <a:extLst>
                          <a:ext uri="{FF2B5EF4-FFF2-40B4-BE49-F238E27FC236}">
                            <a16:creationId xmlns:a16="http://schemas.microsoft.com/office/drawing/2014/main" id="{0F474944-7B00-E521-5AEF-FB04981CBB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2445" y="5465797"/>
                        <a:ext cx="268312" cy="251543"/>
                      </a:xfrm>
                      <a:prstGeom prst="rect">
                        <a:avLst/>
                      </a:prstGeom>
                      <a:noFill/>
                    </p:spPr>
                  </p:pic>
                </p:oleObj>
              </mc:Fallback>
            </mc:AlternateContent>
          </a:graphicData>
        </a:graphic>
      </p:graphicFrame>
      <p:sp>
        <p:nvSpPr>
          <p:cNvPr id="44" name="TextBox 43">
            <a:extLst>
              <a:ext uri="{FF2B5EF4-FFF2-40B4-BE49-F238E27FC236}">
                <a16:creationId xmlns:a16="http://schemas.microsoft.com/office/drawing/2014/main" id="{25CE06DF-339E-B084-04E2-BE4DBD72F951}"/>
              </a:ext>
            </a:extLst>
          </p:cNvPr>
          <p:cNvSpPr txBox="1"/>
          <p:nvPr/>
        </p:nvSpPr>
        <p:spPr>
          <a:xfrm>
            <a:off x="4856586" y="5788759"/>
            <a:ext cx="3437736" cy="369332"/>
          </a:xfrm>
          <a:prstGeom prst="rect">
            <a:avLst/>
          </a:prstGeom>
          <a:noFill/>
        </p:spPr>
        <p:txBody>
          <a:bodyPr wrap="none" rtlCol="0">
            <a:spAutoFit/>
          </a:bodyPr>
          <a:lstStyle/>
          <a:p>
            <a:r>
              <a:rPr lang="en-AU" dirty="0"/>
              <a:t>/            Average revenue of vessels</a:t>
            </a:r>
          </a:p>
        </p:txBody>
      </p:sp>
      <p:graphicFrame>
        <p:nvGraphicFramePr>
          <p:cNvPr id="46" name="Object 45">
            <a:extLst>
              <a:ext uri="{FF2B5EF4-FFF2-40B4-BE49-F238E27FC236}">
                <a16:creationId xmlns:a16="http://schemas.microsoft.com/office/drawing/2014/main" id="{0F5C5DF1-37AC-A0A4-E416-8C9098524B2F}"/>
              </a:ext>
            </a:extLst>
          </p:cNvPr>
          <p:cNvGraphicFramePr>
            <a:graphicFrameLocks noChangeAspect="1"/>
          </p:cNvGraphicFramePr>
          <p:nvPr>
            <p:extLst>
              <p:ext uri="{D42A27DB-BD31-4B8C-83A1-F6EECF244321}">
                <p14:modId xmlns:p14="http://schemas.microsoft.com/office/powerpoint/2010/main" val="4250122846"/>
              </p:ext>
            </p:extLst>
          </p:nvPr>
        </p:nvGraphicFramePr>
        <p:xfrm>
          <a:off x="4814552" y="4896142"/>
          <a:ext cx="694342" cy="369331"/>
        </p:xfrm>
        <a:graphic>
          <a:graphicData uri="http://schemas.openxmlformats.org/presentationml/2006/ole">
            <mc:AlternateContent xmlns:mc="http://schemas.openxmlformats.org/markup-compatibility/2006">
              <mc:Choice xmlns:v="urn:schemas-microsoft-com:vml" Requires="v">
                <p:oleObj name="Equation" r:id="rId13" imgW="444307" imgH="241195" progId="Equation.DSMT4">
                  <p:embed/>
                </p:oleObj>
              </mc:Choice>
              <mc:Fallback>
                <p:oleObj name="Equation" r:id="rId13" imgW="444307" imgH="241195" progId="Equation.DSMT4">
                  <p:embed/>
                  <p:pic>
                    <p:nvPicPr>
                      <p:cNvPr id="46" name="Object 45">
                        <a:extLst>
                          <a:ext uri="{FF2B5EF4-FFF2-40B4-BE49-F238E27FC236}">
                            <a16:creationId xmlns:a16="http://schemas.microsoft.com/office/drawing/2014/main" id="{0F5C5DF1-37AC-A0A4-E416-8C9098524B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14552" y="4896142"/>
                        <a:ext cx="694342" cy="369331"/>
                      </a:xfrm>
                      <a:prstGeom prst="rect">
                        <a:avLst/>
                      </a:prstGeom>
                      <a:noFill/>
                    </p:spPr>
                  </p:pic>
                </p:oleObj>
              </mc:Fallback>
            </mc:AlternateContent>
          </a:graphicData>
        </a:graphic>
      </p:graphicFrame>
      <p:sp>
        <p:nvSpPr>
          <p:cNvPr id="48" name="TextBox 47">
            <a:extLst>
              <a:ext uri="{FF2B5EF4-FFF2-40B4-BE49-F238E27FC236}">
                <a16:creationId xmlns:a16="http://schemas.microsoft.com/office/drawing/2014/main" id="{42001A63-06FF-D1AD-DA81-59468B23AB2D}"/>
              </a:ext>
            </a:extLst>
          </p:cNvPr>
          <p:cNvSpPr txBox="1"/>
          <p:nvPr/>
        </p:nvSpPr>
        <p:spPr>
          <a:xfrm>
            <a:off x="147502" y="4080549"/>
            <a:ext cx="4224998" cy="20697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71450" indent="-171450">
              <a:buFont typeface="Arial" panose="020B0604020202020204" pitchFamily="34" charset="0"/>
              <a:buChar char="•"/>
            </a:pPr>
            <a:r>
              <a:rPr lang="en-AU"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Price for the ecosystem service is directly observable. </a:t>
            </a:r>
          </a:p>
          <a:p>
            <a:pPr marL="171450" indent="-171450">
              <a:buFont typeface="Arial" panose="020B0604020202020204" pitchFamily="34" charset="0"/>
              <a:buChar char="•"/>
            </a:pPr>
            <a:r>
              <a:rPr lang="en-AU"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the context of individual transferable quota fisheries, this would be captured by the lease price of quota, assumed to reflect the annualised resource rent associated with a marginal unit of catch.</a:t>
            </a:r>
            <a:r>
              <a:rPr lang="en-AU" sz="1400" dirty="0">
                <a:effectLst/>
              </a:rPr>
              <a:t> </a:t>
            </a:r>
          </a:p>
          <a:p>
            <a:pPr marL="171450" indent="-171450">
              <a:spcBef>
                <a:spcPts val="300"/>
              </a:spcBef>
              <a:spcAft>
                <a:spcPts val="600"/>
              </a:spcAft>
              <a:buFont typeface="Arial" panose="020B0604020202020204" pitchFamily="34" charset="0"/>
              <a:buChar char="•"/>
            </a:pPr>
            <a:r>
              <a:rPr lang="en-AU"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These use rights are transferable, they may be sold (permanent transfers) or leased (temporarily transfer) to other fishers, with the price of each established in a competitive market.</a:t>
            </a:r>
          </a:p>
        </p:txBody>
      </p:sp>
      <p:sp>
        <p:nvSpPr>
          <p:cNvPr id="3" name="TextBox 2">
            <a:extLst>
              <a:ext uri="{FF2B5EF4-FFF2-40B4-BE49-F238E27FC236}">
                <a16:creationId xmlns:a16="http://schemas.microsoft.com/office/drawing/2014/main" id="{32613D41-2BEE-6964-0738-9C0D3DF96FD3}"/>
              </a:ext>
            </a:extLst>
          </p:cNvPr>
          <p:cNvSpPr txBox="1"/>
          <p:nvPr/>
        </p:nvSpPr>
        <p:spPr>
          <a:xfrm>
            <a:off x="9912808" y="5946275"/>
            <a:ext cx="2004075" cy="261610"/>
          </a:xfrm>
          <a:prstGeom prst="rect">
            <a:avLst/>
          </a:prstGeom>
          <a:noFill/>
        </p:spPr>
        <p:txBody>
          <a:bodyPr wrap="none" rtlCol="0">
            <a:spAutoFit/>
          </a:bodyPr>
          <a:lstStyle/>
          <a:p>
            <a:r>
              <a:rPr lang="en-AU" sz="1100" i="1" dirty="0"/>
              <a:t>Picture: Generated by AI Copilot</a:t>
            </a:r>
          </a:p>
        </p:txBody>
      </p:sp>
      <p:sp>
        <p:nvSpPr>
          <p:cNvPr id="7" name="TextBox 6">
            <a:extLst>
              <a:ext uri="{FF2B5EF4-FFF2-40B4-BE49-F238E27FC236}">
                <a16:creationId xmlns:a16="http://schemas.microsoft.com/office/drawing/2014/main" id="{FD45CF62-F67B-661F-9924-63566721CF81}"/>
              </a:ext>
            </a:extLst>
          </p:cNvPr>
          <p:cNvSpPr txBox="1"/>
          <p:nvPr/>
        </p:nvSpPr>
        <p:spPr>
          <a:xfrm>
            <a:off x="121314" y="3558962"/>
            <a:ext cx="4693238" cy="461665"/>
          </a:xfrm>
          <a:prstGeom prst="rect">
            <a:avLst/>
          </a:prstGeom>
          <a:noFill/>
        </p:spPr>
        <p:txBody>
          <a:bodyPr wrap="square">
            <a:spAutoFit/>
          </a:bodyPr>
          <a:lstStyle/>
          <a:p>
            <a:pPr>
              <a:spcBef>
                <a:spcPts val="900"/>
              </a:spcBef>
              <a:spcAft>
                <a:spcPts val="300"/>
              </a:spcAft>
              <a:buNone/>
            </a:pPr>
            <a:r>
              <a:rPr lang="en-AU" sz="800" dirty="0">
                <a:solidFill>
                  <a:srgbClr val="001D34"/>
                </a:solidFill>
                <a:effectLst/>
                <a:latin typeface="Calibri" panose="020F0502020204030204" pitchFamily="34" charset="0"/>
                <a:ea typeface="Times" panose="02020603050405020304" pitchFamily="18" charset="0"/>
                <a:cs typeface="Arial" panose="020B0604020202020204" pitchFamily="34" charset="0"/>
              </a:rPr>
              <a:t>Source: Pascoe S et al (2025) Methods for developing a national dataset for Australia’s ecosystem services: fisheries biomass provisioning services (2000-01 to 2022-23).</a:t>
            </a:r>
            <a:r>
              <a:rPr lang="en-AU" sz="800" dirty="0">
                <a:solidFill>
                  <a:srgbClr val="001D34"/>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AU" sz="800" dirty="0">
                <a:solidFill>
                  <a:srgbClr val="001D34"/>
                </a:solidFill>
                <a:effectLst/>
                <a:latin typeface="Calibri" panose="020F0502020204030204" pitchFamily="34" charset="0"/>
                <a:ea typeface="Times" panose="02020603050405020304" pitchFamily="18" charset="0"/>
                <a:cs typeface="Arial" panose="020B0604020202020204" pitchFamily="34" charset="0"/>
              </a:rPr>
              <a:t>A report for the National Ecosystem Accounting Project CSIRO, Australia</a:t>
            </a:r>
            <a:endParaRPr lang="en-AU" sz="800" dirty="0">
              <a:solidFill>
                <a:srgbClr val="001D34"/>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262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65F0-2ED3-8BE7-AE3B-EC1718D9E3E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0653C7-D0DB-7DDA-512D-5E30262A75D5}"/>
              </a:ext>
            </a:extLst>
          </p:cNvPr>
          <p:cNvSpPr>
            <a:spLocks noGrp="1"/>
          </p:cNvSpPr>
          <p:nvPr>
            <p:ph type="body" sz="quarter" idx="13"/>
          </p:nvPr>
        </p:nvSpPr>
        <p:spPr>
          <a:xfrm>
            <a:off x="277493" y="480001"/>
            <a:ext cx="6613241" cy="769001"/>
          </a:xfrm>
        </p:spPr>
        <p:txBody>
          <a:bodyPr/>
          <a:lstStyle/>
          <a:p>
            <a:r>
              <a:rPr lang="en-US" b="1" dirty="0">
                <a:latin typeface="Arial" panose="020B0604020202020204" pitchFamily="34" charset="0"/>
                <a:cs typeface="Arial" panose="020B0604020202020204" pitchFamily="34" charset="0"/>
              </a:rPr>
              <a:t>Results</a:t>
            </a:r>
            <a:endParaRPr lang="en-AU" b="1"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1FDE508-41E4-61C6-D944-7F4A4B7B8E16}"/>
              </a:ext>
            </a:extLst>
          </p:cNvPr>
          <p:cNvSpPr txBox="1"/>
          <p:nvPr/>
        </p:nvSpPr>
        <p:spPr>
          <a:xfrm>
            <a:off x="4869333" y="3783431"/>
            <a:ext cx="1226667" cy="338554"/>
          </a:xfrm>
          <a:prstGeom prst="rect">
            <a:avLst/>
          </a:prstGeom>
          <a:noFill/>
        </p:spPr>
        <p:txBody>
          <a:bodyPr wrap="square">
            <a:spAutoFit/>
          </a:bodyPr>
          <a:lstStyle/>
          <a:p>
            <a:r>
              <a:rPr lang="en-AU" sz="1600" dirty="0">
                <a:solidFill>
                  <a:srgbClr val="000000"/>
                </a:solidFill>
              </a:rPr>
              <a:t>from</a:t>
            </a:r>
          </a:p>
        </p:txBody>
      </p:sp>
      <p:pic>
        <p:nvPicPr>
          <p:cNvPr id="4" name="Picture 3">
            <a:extLst>
              <a:ext uri="{FF2B5EF4-FFF2-40B4-BE49-F238E27FC236}">
                <a16:creationId xmlns:a16="http://schemas.microsoft.com/office/drawing/2014/main" id="{29082D00-9303-C3CE-E132-1B0CDA821726}"/>
              </a:ext>
            </a:extLst>
          </p:cNvPr>
          <p:cNvPicPr>
            <a:picLocks noChangeAspect="1"/>
          </p:cNvPicPr>
          <p:nvPr/>
        </p:nvPicPr>
        <p:blipFill>
          <a:blip r:embed="rId2"/>
          <a:stretch>
            <a:fillRect/>
          </a:stretch>
        </p:blipFill>
        <p:spPr>
          <a:xfrm>
            <a:off x="3418166" y="1486613"/>
            <a:ext cx="5355669" cy="1584735"/>
          </a:xfrm>
          <a:prstGeom prst="rect">
            <a:avLst/>
          </a:prstGeom>
        </p:spPr>
      </p:pic>
      <p:sp>
        <p:nvSpPr>
          <p:cNvPr id="3" name="Rectangle 2">
            <a:extLst>
              <a:ext uri="{FF2B5EF4-FFF2-40B4-BE49-F238E27FC236}">
                <a16:creationId xmlns:a16="http://schemas.microsoft.com/office/drawing/2014/main" id="{4305069E-E757-1EC1-75FA-EDFC30442FA2}"/>
              </a:ext>
            </a:extLst>
          </p:cNvPr>
          <p:cNvSpPr/>
          <p:nvPr/>
        </p:nvSpPr>
        <p:spPr>
          <a:xfrm>
            <a:off x="492464" y="3331152"/>
            <a:ext cx="3899635" cy="943785"/>
          </a:xfrm>
          <a:prstGeom prst="rect">
            <a:avLst/>
          </a:prstGeom>
          <a:noFill/>
        </p:spPr>
        <p:txBody>
          <a:bodyPr wrap="square" lIns="121920" tIns="60960" rIns="121920" bIns="60960">
            <a:spAutoFit/>
          </a:bodyPr>
          <a:lstStyle/>
          <a:p>
            <a:pPr algn="ctr"/>
            <a:r>
              <a:rPr lang="en-US" sz="5333"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$39.2 million</a:t>
            </a:r>
          </a:p>
        </p:txBody>
      </p:sp>
      <p:sp>
        <p:nvSpPr>
          <p:cNvPr id="7" name="Rectangle 6">
            <a:extLst>
              <a:ext uri="{FF2B5EF4-FFF2-40B4-BE49-F238E27FC236}">
                <a16:creationId xmlns:a16="http://schemas.microsoft.com/office/drawing/2014/main" id="{D1BB3C3C-79F2-16FE-0CD5-8AA08C3A265E}"/>
              </a:ext>
            </a:extLst>
          </p:cNvPr>
          <p:cNvSpPr/>
          <p:nvPr/>
        </p:nvSpPr>
        <p:spPr>
          <a:xfrm>
            <a:off x="6096000" y="3619283"/>
            <a:ext cx="3899635" cy="533544"/>
          </a:xfrm>
          <a:prstGeom prst="rect">
            <a:avLst/>
          </a:prstGeom>
          <a:noFill/>
        </p:spPr>
        <p:txBody>
          <a:bodyPr wrap="square" lIns="121920" tIns="60960" rIns="121920" bIns="60960">
            <a:spAutoFit/>
          </a:bodyPr>
          <a:lstStyle/>
          <a:p>
            <a:pPr algn="ctr"/>
            <a:r>
              <a:rPr lang="en-US" sz="2667"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56.3 </a:t>
            </a:r>
            <a:r>
              <a:rPr lang="en-US" sz="2667"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kilotonnes</a:t>
            </a:r>
            <a:r>
              <a:rPr lang="en-US" sz="2667"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of fish</a:t>
            </a:r>
          </a:p>
        </p:txBody>
      </p:sp>
      <p:sp>
        <p:nvSpPr>
          <p:cNvPr id="8" name="Rectangle 7">
            <a:extLst>
              <a:ext uri="{FF2B5EF4-FFF2-40B4-BE49-F238E27FC236}">
                <a16:creationId xmlns:a16="http://schemas.microsoft.com/office/drawing/2014/main" id="{C414E305-AD4B-00CE-9B63-6641356D0222}"/>
              </a:ext>
            </a:extLst>
          </p:cNvPr>
          <p:cNvSpPr/>
          <p:nvPr/>
        </p:nvSpPr>
        <p:spPr>
          <a:xfrm>
            <a:off x="2202900" y="4893695"/>
            <a:ext cx="5951822" cy="533544"/>
          </a:xfrm>
          <a:prstGeom prst="rect">
            <a:avLst/>
          </a:prstGeom>
          <a:noFill/>
        </p:spPr>
        <p:txBody>
          <a:bodyPr wrap="none" lIns="121920" tIns="60960" rIns="121920" bIns="60960">
            <a:spAutoFit/>
          </a:bodyPr>
          <a:lstStyle/>
          <a:p>
            <a:pPr algn="ctr"/>
            <a:r>
              <a:rPr lang="en-US" sz="2667" b="1" dirty="0">
                <a:ln w="9525">
                  <a:solidFill>
                    <a:schemeClr val="bg1"/>
                  </a:solidFill>
                  <a:prstDash val="solid"/>
                </a:ln>
                <a:solidFill>
                  <a:srgbClr val="000000"/>
                </a:solidFill>
                <a:effectLst>
                  <a:outerShdw blurRad="12700" dist="38100" dir="2700000" algn="tl" rotWithShape="0">
                    <a:schemeClr val="bg1">
                      <a:lumMod val="50000"/>
                    </a:schemeClr>
                  </a:outerShdw>
                </a:effectLst>
              </a:rPr>
              <a:t>14% of GVP for commonwealth fisheries</a:t>
            </a:r>
          </a:p>
        </p:txBody>
      </p:sp>
      <p:sp>
        <p:nvSpPr>
          <p:cNvPr id="9" name="TextBox 8">
            <a:extLst>
              <a:ext uri="{FF2B5EF4-FFF2-40B4-BE49-F238E27FC236}">
                <a16:creationId xmlns:a16="http://schemas.microsoft.com/office/drawing/2014/main" id="{578CF708-26EC-AD41-D2F6-D408CC8B8D05}"/>
              </a:ext>
            </a:extLst>
          </p:cNvPr>
          <p:cNvSpPr txBox="1"/>
          <p:nvPr/>
        </p:nvSpPr>
        <p:spPr>
          <a:xfrm>
            <a:off x="1617992" y="5015300"/>
            <a:ext cx="1226667" cy="338554"/>
          </a:xfrm>
          <a:prstGeom prst="rect">
            <a:avLst/>
          </a:prstGeom>
          <a:noFill/>
        </p:spPr>
        <p:txBody>
          <a:bodyPr wrap="square">
            <a:spAutoFit/>
          </a:bodyPr>
          <a:lstStyle/>
          <a:p>
            <a:r>
              <a:rPr lang="en-AU" sz="1600" dirty="0"/>
              <a:t>or</a:t>
            </a:r>
          </a:p>
        </p:txBody>
      </p:sp>
    </p:spTree>
    <p:extLst>
      <p:ext uri="{BB962C8B-B14F-4D97-AF65-F5344CB8AC3E}">
        <p14:creationId xmlns:p14="http://schemas.microsoft.com/office/powerpoint/2010/main" val="136772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92331-81CC-D092-21B9-38950BA36422}"/>
              </a:ext>
            </a:extLst>
          </p:cNvPr>
          <p:cNvSpPr>
            <a:spLocks noGrp="1"/>
          </p:cNvSpPr>
          <p:nvPr>
            <p:ph type="title"/>
          </p:nvPr>
        </p:nvSpPr>
        <p:spPr/>
        <p:txBody>
          <a:bodyPr>
            <a:normAutofit fontScale="90000"/>
          </a:bodyPr>
          <a:lstStyle/>
          <a:p>
            <a:r>
              <a:rPr lang="en-AU" dirty="0"/>
              <a:t>Logic Chain for climate Services – carbon retention</a:t>
            </a:r>
            <a:endParaRPr lang="en-US" dirty="0"/>
          </a:p>
        </p:txBody>
      </p:sp>
      <p:sp>
        <p:nvSpPr>
          <p:cNvPr id="5" name="Slide Number Placeholder 4">
            <a:extLst>
              <a:ext uri="{FF2B5EF4-FFF2-40B4-BE49-F238E27FC236}">
                <a16:creationId xmlns:a16="http://schemas.microsoft.com/office/drawing/2014/main" id="{B2A50BCB-2C4F-FCC6-C822-EEBA93677BC0}"/>
              </a:ext>
            </a:extLst>
          </p:cNvPr>
          <p:cNvSpPr>
            <a:spLocks noGrp="1"/>
          </p:cNvSpPr>
          <p:nvPr>
            <p:ph type="sldNum" sz="quarter" idx="12"/>
          </p:nvPr>
        </p:nvSpPr>
        <p:spPr/>
        <p:txBody>
          <a:bodyPr/>
          <a:lstStyle/>
          <a:p>
            <a:fld id="{919823AD-95EC-44A3-9EE2-07FA7B06177D}" type="slidenum">
              <a:rPr lang="en-AU" smtClean="0"/>
              <a:pPr/>
              <a:t>15</a:t>
            </a:fld>
            <a:endParaRPr lang="en-AU" dirty="0"/>
          </a:p>
        </p:txBody>
      </p:sp>
      <p:pic>
        <p:nvPicPr>
          <p:cNvPr id="41" name="Picture 40">
            <a:extLst>
              <a:ext uri="{FF2B5EF4-FFF2-40B4-BE49-F238E27FC236}">
                <a16:creationId xmlns:a16="http://schemas.microsoft.com/office/drawing/2014/main" id="{B3038242-1C37-3F8A-6188-2B13A695DF19}"/>
              </a:ext>
            </a:extLst>
          </p:cNvPr>
          <p:cNvPicPr>
            <a:picLocks noChangeAspect="1"/>
          </p:cNvPicPr>
          <p:nvPr/>
        </p:nvPicPr>
        <p:blipFill>
          <a:blip r:embed="rId3"/>
          <a:stretch>
            <a:fillRect/>
          </a:stretch>
        </p:blipFill>
        <p:spPr>
          <a:xfrm>
            <a:off x="239349" y="1279683"/>
            <a:ext cx="11875588" cy="4948839"/>
          </a:xfrm>
          <a:prstGeom prst="rect">
            <a:avLst/>
          </a:prstGeom>
        </p:spPr>
      </p:pic>
    </p:spTree>
    <p:extLst>
      <p:ext uri="{BB962C8B-B14F-4D97-AF65-F5344CB8AC3E}">
        <p14:creationId xmlns:p14="http://schemas.microsoft.com/office/powerpoint/2010/main" val="313024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394EF1-0652-FCD1-FF8E-CA414DCC5A84}"/>
              </a:ext>
            </a:extLst>
          </p:cNvPr>
          <p:cNvSpPr>
            <a:spLocks noGrp="1"/>
          </p:cNvSpPr>
          <p:nvPr>
            <p:ph type="body" sz="quarter" idx="13"/>
          </p:nvPr>
        </p:nvSpPr>
        <p:spPr>
          <a:xfrm>
            <a:off x="1723325" y="480001"/>
            <a:ext cx="6613241" cy="769001"/>
          </a:xfrm>
        </p:spPr>
        <p:txBody>
          <a:bodyPr/>
          <a:lstStyle/>
          <a:p>
            <a:r>
              <a:rPr lang="en-US" b="1" dirty="0">
                <a:latin typeface="Arial" panose="020B0604020202020204" pitchFamily="34" charset="0"/>
                <a:cs typeface="Arial" panose="020B0604020202020204" pitchFamily="34" charset="0"/>
              </a:rPr>
              <a:t>What price/value carbon?</a:t>
            </a:r>
            <a:endParaRPr lang="en-AU"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AFB247B1-C1B5-CBC4-C1A8-3AF52CC5C4F3}"/>
              </a:ext>
            </a:extLst>
          </p:cNvPr>
          <p:cNvSpPr/>
          <p:nvPr/>
        </p:nvSpPr>
        <p:spPr>
          <a:xfrm>
            <a:off x="726332" y="1583445"/>
            <a:ext cx="4392579" cy="2361672"/>
          </a:xfrm>
          <a:prstGeom prst="rect">
            <a:avLst/>
          </a:prstGeom>
          <a:solidFill>
            <a:srgbClr val="70AD47">
              <a:lumMod val="40000"/>
              <a:lumOff val="60000"/>
            </a:srgbClr>
          </a:solidFill>
          <a:ln w="12700" cap="flat" cmpd="sng" algn="ctr">
            <a:noFill/>
            <a:prstDash val="solid"/>
            <a:miter lim="800000"/>
          </a:ln>
          <a:effectLst/>
        </p:spPr>
        <p:txBody>
          <a:bodyPr rtlCol="0" anchor="ctr"/>
          <a:lstStyle/>
          <a:p>
            <a:pPr algn="ctr" defTabSz="1219170">
              <a:defRPr/>
            </a:pPr>
            <a:endParaRPr lang="en-AU" sz="2400" kern="0" dirty="0">
              <a:solidFill>
                <a:prstClr val="white"/>
              </a:solidFill>
              <a:latin typeface="Calibri" panose="020F0502020204030204"/>
            </a:endParaRPr>
          </a:p>
        </p:txBody>
      </p:sp>
      <p:sp>
        <p:nvSpPr>
          <p:cNvPr id="19" name="TextBox 18">
            <a:extLst>
              <a:ext uri="{FF2B5EF4-FFF2-40B4-BE49-F238E27FC236}">
                <a16:creationId xmlns:a16="http://schemas.microsoft.com/office/drawing/2014/main" id="{A1CDF670-CAE8-E67F-E8FC-9AC17AF50D7A}"/>
              </a:ext>
            </a:extLst>
          </p:cNvPr>
          <p:cNvSpPr txBox="1"/>
          <p:nvPr/>
        </p:nvSpPr>
        <p:spPr>
          <a:xfrm>
            <a:off x="1326033" y="1613803"/>
            <a:ext cx="2929684" cy="338554"/>
          </a:xfrm>
          <a:prstGeom prst="rect">
            <a:avLst/>
          </a:prstGeom>
          <a:noFill/>
        </p:spPr>
        <p:txBody>
          <a:bodyPr wrap="square" rtlCol="0">
            <a:spAutoFit/>
          </a:bodyPr>
          <a:lstStyle/>
          <a:p>
            <a:pPr defTabSz="1219170">
              <a:defRPr/>
            </a:pPr>
            <a:r>
              <a:rPr lang="en-AU" sz="1600" b="1" dirty="0">
                <a:solidFill>
                  <a:srgbClr val="5B9BD5">
                    <a:lumMod val="75000"/>
                  </a:srgbClr>
                </a:solidFill>
                <a:latin typeface="Bahnschrift SemiBold" panose="020B0502040204020203" pitchFamily="34" charset="0"/>
                <a:ea typeface="Batang" panose="02030600000101010101" pitchFamily="18" charset="-127"/>
              </a:rPr>
              <a:t>Carbon retention (storage) </a:t>
            </a:r>
          </a:p>
        </p:txBody>
      </p:sp>
      <p:sp>
        <p:nvSpPr>
          <p:cNvPr id="20" name="Rectangle 19">
            <a:extLst>
              <a:ext uri="{FF2B5EF4-FFF2-40B4-BE49-F238E27FC236}">
                <a16:creationId xmlns:a16="http://schemas.microsoft.com/office/drawing/2014/main" id="{694693BF-B335-2F83-109C-8F4107EDF6D5}"/>
              </a:ext>
            </a:extLst>
          </p:cNvPr>
          <p:cNvSpPr/>
          <p:nvPr/>
        </p:nvSpPr>
        <p:spPr>
          <a:xfrm>
            <a:off x="726332" y="1868905"/>
            <a:ext cx="4392579" cy="1980479"/>
          </a:xfrm>
          <a:prstGeom prst="rect">
            <a:avLst/>
          </a:prstGeom>
        </p:spPr>
        <p:txBody>
          <a:bodyPr wrap="square">
            <a:spAutoFit/>
          </a:bodyPr>
          <a:lstStyle/>
          <a:p>
            <a:pPr defTabSz="1219170"/>
            <a:endParaRPr lang="en-US" sz="533" dirty="0">
              <a:solidFill>
                <a:prstClr val="black"/>
              </a:solidFill>
              <a:latin typeface="Cambria" panose="02040503050406030204" pitchFamily="18" charset="0"/>
              <a:ea typeface="Cambria" panose="02040503050406030204" pitchFamily="18" charset="0"/>
            </a:endParaRPr>
          </a:p>
          <a:p>
            <a:pPr defTabSz="1219170"/>
            <a:r>
              <a:rPr lang="en-US" sz="1467" dirty="0">
                <a:solidFill>
                  <a:prstClr val="black"/>
                </a:solidFill>
                <a:latin typeface="Cambria" panose="02040503050406030204" pitchFamily="18" charset="0"/>
                <a:ea typeface="Cambria" panose="02040503050406030204" pitchFamily="18" charset="0"/>
              </a:rPr>
              <a:t>Consists of: </a:t>
            </a:r>
          </a:p>
          <a:p>
            <a:pPr marL="304792" indent="-304792" defTabSz="1219170">
              <a:buAutoNum type="arabicPeriod"/>
            </a:pPr>
            <a:r>
              <a:rPr lang="en-US" sz="1467" dirty="0">
                <a:solidFill>
                  <a:prstClr val="black"/>
                </a:solidFill>
                <a:latin typeface="Cambria" panose="02040503050406030204" pitchFamily="18" charset="0"/>
                <a:ea typeface="Cambria" panose="02040503050406030204" pitchFamily="18" charset="0"/>
              </a:rPr>
              <a:t>estimating carbon stocks of relevant carbon pools retained at the beginning of the accounting period; </a:t>
            </a:r>
          </a:p>
          <a:p>
            <a:pPr marL="304792" indent="-304792" defTabSz="1219170">
              <a:buAutoNum type="arabicPeriod"/>
            </a:pPr>
            <a:r>
              <a:rPr lang="en-US" sz="1467" dirty="0">
                <a:solidFill>
                  <a:prstClr val="black"/>
                </a:solidFill>
                <a:latin typeface="Cambria" panose="02040503050406030204" pitchFamily="18" charset="0"/>
                <a:ea typeface="Cambria" panose="02040503050406030204" pitchFamily="18" charset="0"/>
              </a:rPr>
              <a:t>multiplying this by a suitable carbon price; and</a:t>
            </a:r>
          </a:p>
          <a:p>
            <a:pPr marL="304792" indent="-304792" defTabSz="1219170">
              <a:buAutoNum type="arabicPeriod"/>
            </a:pPr>
            <a:r>
              <a:rPr lang="en-US" sz="1467" dirty="0">
                <a:solidFill>
                  <a:prstClr val="black"/>
                </a:solidFill>
                <a:latin typeface="Cambria" panose="02040503050406030204" pitchFamily="18" charset="0"/>
                <a:ea typeface="Cambria" panose="02040503050406030204" pitchFamily="18" charset="0"/>
              </a:rPr>
              <a:t>turning this into an annual service flow by multiplying this value by a suitable rate of return/discount rate (to create an annuity). </a:t>
            </a:r>
            <a:endParaRPr lang="en-AU" sz="1467" dirty="0">
              <a:solidFill>
                <a:prstClr val="black"/>
              </a:solidFill>
              <a:latin typeface="Cambria" panose="02040503050406030204" pitchFamily="18" charset="0"/>
              <a:ea typeface="Cambria" panose="02040503050406030204" pitchFamily="18" charset="0"/>
            </a:endParaRPr>
          </a:p>
        </p:txBody>
      </p:sp>
      <p:sp>
        <p:nvSpPr>
          <p:cNvPr id="39" name="Arrow: Down 38">
            <a:extLst>
              <a:ext uri="{FF2B5EF4-FFF2-40B4-BE49-F238E27FC236}">
                <a16:creationId xmlns:a16="http://schemas.microsoft.com/office/drawing/2014/main" id="{B763EE99-77AE-A24A-6341-062B67A4A47B}"/>
              </a:ext>
            </a:extLst>
          </p:cNvPr>
          <p:cNvSpPr/>
          <p:nvPr/>
        </p:nvSpPr>
        <p:spPr>
          <a:xfrm>
            <a:off x="2587343" y="3861376"/>
            <a:ext cx="335279" cy="497315"/>
          </a:xfrm>
          <a:prstGeom prst="downArrow">
            <a:avLst/>
          </a:prstGeom>
        </p:spPr>
        <p:style>
          <a:lnRef idx="1">
            <a:schemeClr val="dk1"/>
          </a:lnRef>
          <a:fillRef idx="3">
            <a:schemeClr val="dk1"/>
          </a:fillRef>
          <a:effectRef idx="2">
            <a:schemeClr val="dk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sz="2400" b="1">
              <a:ln/>
              <a:solidFill>
                <a:schemeClr val="accent4"/>
              </a:solidFill>
            </a:endParaRPr>
          </a:p>
        </p:txBody>
      </p:sp>
      <p:sp>
        <p:nvSpPr>
          <p:cNvPr id="40" name="TextBox 39">
            <a:extLst>
              <a:ext uri="{FF2B5EF4-FFF2-40B4-BE49-F238E27FC236}">
                <a16:creationId xmlns:a16="http://schemas.microsoft.com/office/drawing/2014/main" id="{DDBC4F98-8E35-2922-807E-607026155FE6}"/>
              </a:ext>
            </a:extLst>
          </p:cNvPr>
          <p:cNvSpPr txBox="1"/>
          <p:nvPr/>
        </p:nvSpPr>
        <p:spPr>
          <a:xfrm>
            <a:off x="1526045" y="4461895"/>
            <a:ext cx="2457873" cy="379656"/>
          </a:xfrm>
          <a:prstGeom prst="rect">
            <a:avLst/>
          </a:prstGeom>
          <a:noFill/>
        </p:spPr>
        <p:txBody>
          <a:bodyPr wrap="square">
            <a:spAutoFit/>
          </a:bodyPr>
          <a:lstStyle/>
          <a:p>
            <a:r>
              <a:rPr lang="en-US" sz="1867" dirty="0">
                <a:solidFill>
                  <a:schemeClr val="tx2"/>
                </a:solidFill>
              </a:rPr>
              <a:t>Stock (tC</a:t>
            </a:r>
            <a:r>
              <a:rPr lang="en-US" sz="2400" baseline="-25000" dirty="0">
                <a:solidFill>
                  <a:schemeClr val="tx2"/>
                </a:solidFill>
              </a:rPr>
              <a:t>0</a:t>
            </a:r>
            <a:r>
              <a:rPr lang="en-US" sz="1867" dirty="0">
                <a:solidFill>
                  <a:schemeClr val="tx2"/>
                </a:solidFill>
              </a:rPr>
              <a:t>)</a:t>
            </a:r>
            <a:r>
              <a:rPr lang="en-US" sz="1867" dirty="0">
                <a:solidFill>
                  <a:srgbClr val="000000"/>
                </a:solidFill>
              </a:rPr>
              <a:t> * Pc * </a:t>
            </a:r>
            <a:r>
              <a:rPr lang="en-US" sz="1867" dirty="0">
                <a:solidFill>
                  <a:srgbClr val="00B050"/>
                </a:solidFill>
              </a:rPr>
              <a:t>r</a:t>
            </a:r>
          </a:p>
        </p:txBody>
      </p:sp>
      <p:sp>
        <p:nvSpPr>
          <p:cNvPr id="43" name="TextBox 42">
            <a:extLst>
              <a:ext uri="{FF2B5EF4-FFF2-40B4-BE49-F238E27FC236}">
                <a16:creationId xmlns:a16="http://schemas.microsoft.com/office/drawing/2014/main" id="{86BAE2F4-48A6-E7C3-4198-8C414DE3E702}"/>
              </a:ext>
            </a:extLst>
          </p:cNvPr>
          <p:cNvSpPr txBox="1"/>
          <p:nvPr/>
        </p:nvSpPr>
        <p:spPr>
          <a:xfrm>
            <a:off x="7621615" y="3727030"/>
            <a:ext cx="3781301" cy="543867"/>
          </a:xfrm>
          <a:prstGeom prst="rect">
            <a:avLst/>
          </a:prstGeom>
          <a:noFill/>
        </p:spPr>
        <p:txBody>
          <a:bodyPr wrap="square">
            <a:spAutoFit/>
          </a:bodyPr>
          <a:lstStyle/>
          <a:p>
            <a:r>
              <a:rPr lang="en-AU" sz="1467" dirty="0">
                <a:solidFill>
                  <a:srgbClr val="000000"/>
                </a:solidFill>
              </a:rPr>
              <a:t>Institutional settings determined – ACCU auctions</a:t>
            </a:r>
          </a:p>
        </p:txBody>
      </p:sp>
      <p:pic>
        <p:nvPicPr>
          <p:cNvPr id="13" name="Picture 12">
            <a:extLst>
              <a:ext uri="{FF2B5EF4-FFF2-40B4-BE49-F238E27FC236}">
                <a16:creationId xmlns:a16="http://schemas.microsoft.com/office/drawing/2014/main" id="{3547E3EB-B325-E2FA-B00D-2273C7D2200F}"/>
              </a:ext>
            </a:extLst>
          </p:cNvPr>
          <p:cNvPicPr>
            <a:picLocks noChangeAspect="1"/>
          </p:cNvPicPr>
          <p:nvPr/>
        </p:nvPicPr>
        <p:blipFill rotWithShape="1">
          <a:blip r:embed="rId3"/>
          <a:srcRect l="22167" t="33522" r="26987" b="51675"/>
          <a:stretch>
            <a:fillRect/>
          </a:stretch>
        </p:blipFill>
        <p:spPr>
          <a:xfrm>
            <a:off x="5537569" y="1556094"/>
            <a:ext cx="6441067" cy="1117280"/>
          </a:xfrm>
          <a:prstGeom prst="rect">
            <a:avLst/>
          </a:prstGeom>
        </p:spPr>
      </p:pic>
      <p:pic>
        <p:nvPicPr>
          <p:cNvPr id="4" name="Picture 3">
            <a:extLst>
              <a:ext uri="{FF2B5EF4-FFF2-40B4-BE49-F238E27FC236}">
                <a16:creationId xmlns:a16="http://schemas.microsoft.com/office/drawing/2014/main" id="{CE6A36F8-19A7-A166-4730-D7D492E3B9DB}"/>
              </a:ext>
            </a:extLst>
          </p:cNvPr>
          <p:cNvPicPr>
            <a:picLocks noChangeAspect="1"/>
          </p:cNvPicPr>
          <p:nvPr/>
        </p:nvPicPr>
        <p:blipFill>
          <a:blip r:embed="rId4"/>
          <a:stretch>
            <a:fillRect/>
          </a:stretch>
        </p:blipFill>
        <p:spPr>
          <a:xfrm>
            <a:off x="7280892" y="2731137"/>
            <a:ext cx="3174544" cy="630965"/>
          </a:xfrm>
          <a:prstGeom prst="rect">
            <a:avLst/>
          </a:prstGeom>
        </p:spPr>
      </p:pic>
      <p:sp>
        <p:nvSpPr>
          <p:cNvPr id="5" name="TextBox 4">
            <a:extLst>
              <a:ext uri="{FF2B5EF4-FFF2-40B4-BE49-F238E27FC236}">
                <a16:creationId xmlns:a16="http://schemas.microsoft.com/office/drawing/2014/main" id="{9D1948DB-2815-3BF0-FBF0-54629F20AD86}"/>
              </a:ext>
            </a:extLst>
          </p:cNvPr>
          <p:cNvSpPr txBox="1"/>
          <p:nvPr/>
        </p:nvSpPr>
        <p:spPr>
          <a:xfrm>
            <a:off x="5764601" y="2702656"/>
            <a:ext cx="2457873" cy="2390911"/>
          </a:xfrm>
          <a:prstGeom prst="rect">
            <a:avLst/>
          </a:prstGeom>
          <a:noFill/>
        </p:spPr>
        <p:txBody>
          <a:bodyPr wrap="square">
            <a:spAutoFit/>
          </a:bodyPr>
          <a:lstStyle/>
          <a:p>
            <a:r>
              <a:rPr lang="en-US" sz="1867" dirty="0">
                <a:solidFill>
                  <a:schemeClr val="tx2"/>
                </a:solidFill>
              </a:rPr>
              <a:t>Stock (tC</a:t>
            </a:r>
            <a:r>
              <a:rPr lang="en-US" sz="2400" baseline="-25000" dirty="0">
                <a:solidFill>
                  <a:schemeClr val="tx2"/>
                </a:solidFill>
              </a:rPr>
              <a:t>0</a:t>
            </a:r>
            <a:r>
              <a:rPr lang="en-US" sz="1867" dirty="0">
                <a:solidFill>
                  <a:schemeClr val="tx2"/>
                </a:solidFill>
              </a:rPr>
              <a:t>)</a:t>
            </a:r>
            <a:r>
              <a:rPr lang="en-US" sz="1867" dirty="0">
                <a:solidFill>
                  <a:srgbClr val="000000"/>
                </a:solidFill>
              </a:rPr>
              <a:t> </a:t>
            </a:r>
          </a:p>
          <a:p>
            <a:endParaRPr lang="en-US" sz="1867" dirty="0">
              <a:solidFill>
                <a:srgbClr val="000000"/>
              </a:solidFill>
            </a:endParaRPr>
          </a:p>
          <a:p>
            <a:endParaRPr lang="en-US" sz="1867" dirty="0">
              <a:solidFill>
                <a:srgbClr val="000000"/>
              </a:solidFill>
            </a:endParaRPr>
          </a:p>
          <a:p>
            <a:endParaRPr lang="en-US" sz="1867" dirty="0">
              <a:solidFill>
                <a:srgbClr val="000000"/>
              </a:solidFill>
            </a:endParaRPr>
          </a:p>
          <a:p>
            <a:r>
              <a:rPr lang="en-US" sz="1867" dirty="0">
                <a:solidFill>
                  <a:srgbClr val="000000"/>
                </a:solidFill>
              </a:rPr>
              <a:t>Pc </a:t>
            </a:r>
          </a:p>
          <a:p>
            <a:endParaRPr lang="en-US" sz="1867" dirty="0">
              <a:solidFill>
                <a:srgbClr val="000000"/>
              </a:solidFill>
            </a:endParaRPr>
          </a:p>
          <a:p>
            <a:endParaRPr lang="en-US" sz="1867" dirty="0">
              <a:solidFill>
                <a:srgbClr val="000000"/>
              </a:solidFill>
            </a:endParaRPr>
          </a:p>
          <a:p>
            <a:r>
              <a:rPr lang="en-US" sz="1867" dirty="0">
                <a:solidFill>
                  <a:srgbClr val="00B050"/>
                </a:solidFill>
              </a:rPr>
              <a:t>r	</a:t>
            </a:r>
          </a:p>
        </p:txBody>
      </p:sp>
      <p:grpSp>
        <p:nvGrpSpPr>
          <p:cNvPr id="3" name="Group 2">
            <a:extLst>
              <a:ext uri="{FF2B5EF4-FFF2-40B4-BE49-F238E27FC236}">
                <a16:creationId xmlns:a16="http://schemas.microsoft.com/office/drawing/2014/main" id="{C0D9EB9B-98D5-23F6-F1E9-45F6669C16C3}"/>
              </a:ext>
            </a:extLst>
          </p:cNvPr>
          <p:cNvGrpSpPr/>
          <p:nvPr/>
        </p:nvGrpSpPr>
        <p:grpSpPr>
          <a:xfrm>
            <a:off x="368638" y="5078469"/>
            <a:ext cx="5224023" cy="774450"/>
            <a:chOff x="4262568" y="3750482"/>
            <a:chExt cx="3918017" cy="580837"/>
          </a:xfrm>
        </p:grpSpPr>
        <p:sp>
          <p:nvSpPr>
            <p:cNvPr id="45" name="TextBox 44">
              <a:extLst>
                <a:ext uri="{FF2B5EF4-FFF2-40B4-BE49-F238E27FC236}">
                  <a16:creationId xmlns:a16="http://schemas.microsoft.com/office/drawing/2014/main" id="{A3B9232B-B135-223C-315B-E39A1379D83D}"/>
                </a:ext>
              </a:extLst>
            </p:cNvPr>
            <p:cNvSpPr txBox="1"/>
            <p:nvPr/>
          </p:nvSpPr>
          <p:spPr>
            <a:xfrm>
              <a:off x="5522205" y="3750482"/>
              <a:ext cx="2658380" cy="553998"/>
            </a:xfrm>
            <a:prstGeom prst="rect">
              <a:avLst/>
            </a:prstGeom>
            <a:noFill/>
          </p:spPr>
          <p:txBody>
            <a:bodyPr wrap="square">
              <a:spAutoFit/>
            </a:bodyPr>
            <a:lstStyle/>
            <a:p>
              <a:r>
                <a:rPr lang="en-AU" sz="1400" dirty="0">
                  <a:solidFill>
                    <a:srgbClr val="000000"/>
                  </a:solidFill>
                </a:rPr>
                <a:t>an annual rental value represents a return to the owner of the asset by </a:t>
              </a:r>
              <a:r>
                <a:rPr lang="en-AU" sz="1400" dirty="0">
                  <a:solidFill>
                    <a:srgbClr val="FF0000"/>
                  </a:solidFill>
                </a:rPr>
                <a:t>linking stored carbon to the underlying asset</a:t>
              </a:r>
            </a:p>
          </p:txBody>
        </p:sp>
        <p:pic>
          <p:nvPicPr>
            <p:cNvPr id="6" name="Picture 5">
              <a:extLst>
                <a:ext uri="{FF2B5EF4-FFF2-40B4-BE49-F238E27FC236}">
                  <a16:creationId xmlns:a16="http://schemas.microsoft.com/office/drawing/2014/main" id="{B629C0D0-70D6-CE4B-BD04-DC825337E63D}"/>
                </a:ext>
              </a:extLst>
            </p:cNvPr>
            <p:cNvPicPr>
              <a:picLocks noChangeAspect="1"/>
            </p:cNvPicPr>
            <p:nvPr/>
          </p:nvPicPr>
          <p:blipFill>
            <a:blip r:embed="rId5"/>
            <a:srcRect l="19314" t="21179" r="20249" b="29944"/>
            <a:stretch>
              <a:fillRect/>
            </a:stretch>
          </p:blipFill>
          <p:spPr>
            <a:xfrm>
              <a:off x="4262568" y="3877441"/>
              <a:ext cx="1122457" cy="453878"/>
            </a:xfrm>
            <a:prstGeom prst="rect">
              <a:avLst/>
            </a:prstGeom>
          </p:spPr>
        </p:pic>
      </p:grpSp>
      <p:sp>
        <p:nvSpPr>
          <p:cNvPr id="8" name="TextBox 7">
            <a:extLst>
              <a:ext uri="{FF2B5EF4-FFF2-40B4-BE49-F238E27FC236}">
                <a16:creationId xmlns:a16="http://schemas.microsoft.com/office/drawing/2014/main" id="{59B1DB69-BCEA-7980-7951-802AC62F50EE}"/>
              </a:ext>
            </a:extLst>
          </p:cNvPr>
          <p:cNvSpPr txBox="1"/>
          <p:nvPr/>
        </p:nvSpPr>
        <p:spPr>
          <a:xfrm>
            <a:off x="7598070" y="4461895"/>
            <a:ext cx="4225293" cy="769634"/>
          </a:xfrm>
          <a:prstGeom prst="rect">
            <a:avLst/>
          </a:prstGeom>
          <a:noFill/>
        </p:spPr>
        <p:txBody>
          <a:bodyPr wrap="square">
            <a:spAutoFit/>
          </a:bodyPr>
          <a:lstStyle/>
          <a:p>
            <a:r>
              <a:rPr lang="en-AU" sz="1467" dirty="0">
                <a:solidFill>
                  <a:srgbClr val="000000"/>
                </a:solidFill>
              </a:rPr>
              <a:t>Australia uses a NPV approach to estimate the value of mineral and energy resources. The ABS has historically maintained a real discount rate of 4%.</a:t>
            </a:r>
          </a:p>
        </p:txBody>
      </p:sp>
      <p:pic>
        <p:nvPicPr>
          <p:cNvPr id="7" name="Picture 6">
            <a:extLst>
              <a:ext uri="{FF2B5EF4-FFF2-40B4-BE49-F238E27FC236}">
                <a16:creationId xmlns:a16="http://schemas.microsoft.com/office/drawing/2014/main" id="{3D36A52B-21E2-CADF-A005-45402F953BB9}"/>
              </a:ext>
            </a:extLst>
          </p:cNvPr>
          <p:cNvPicPr>
            <a:picLocks noChangeAspect="1"/>
          </p:cNvPicPr>
          <p:nvPr/>
        </p:nvPicPr>
        <p:blipFill>
          <a:blip r:embed="rId6"/>
          <a:srcRect l="6180" t="9302" r="32941" b="16927"/>
          <a:stretch>
            <a:fillRect/>
          </a:stretch>
        </p:blipFill>
        <p:spPr>
          <a:xfrm>
            <a:off x="0" y="518"/>
            <a:ext cx="1683028" cy="1387000"/>
          </a:xfrm>
          <a:prstGeom prst="rect">
            <a:avLst/>
          </a:prstGeom>
        </p:spPr>
      </p:pic>
    </p:spTree>
    <p:extLst>
      <p:ext uri="{BB962C8B-B14F-4D97-AF65-F5344CB8AC3E}">
        <p14:creationId xmlns:p14="http://schemas.microsoft.com/office/powerpoint/2010/main" val="70708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ACE0-B100-A308-1704-BBC1F0A268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0D9950-6924-4CBB-A171-A5F982FE4E76}"/>
              </a:ext>
            </a:extLst>
          </p:cNvPr>
          <p:cNvSpPr>
            <a:spLocks noGrp="1"/>
          </p:cNvSpPr>
          <p:nvPr>
            <p:ph type="body" sz="quarter" idx="13"/>
          </p:nvPr>
        </p:nvSpPr>
        <p:spPr>
          <a:xfrm>
            <a:off x="277493" y="480001"/>
            <a:ext cx="6613241" cy="769001"/>
          </a:xfrm>
        </p:spPr>
        <p:txBody>
          <a:bodyPr/>
          <a:lstStyle/>
          <a:p>
            <a:r>
              <a:rPr lang="en-US" b="1" dirty="0">
                <a:latin typeface="Arial" panose="020B0604020202020204" pitchFamily="34" charset="0"/>
                <a:cs typeface="Arial" panose="020B0604020202020204" pitchFamily="34" charset="0"/>
              </a:rPr>
              <a:t>Results</a:t>
            </a:r>
            <a:endParaRPr lang="en-AU" b="1"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F5D3D653-7E3E-1461-65D0-7FF2D6ABA7FD}"/>
              </a:ext>
            </a:extLst>
          </p:cNvPr>
          <p:cNvSpPr txBox="1"/>
          <p:nvPr/>
        </p:nvSpPr>
        <p:spPr>
          <a:xfrm>
            <a:off x="4869333" y="3783431"/>
            <a:ext cx="1226667" cy="338554"/>
          </a:xfrm>
          <a:prstGeom prst="rect">
            <a:avLst/>
          </a:prstGeom>
          <a:noFill/>
        </p:spPr>
        <p:txBody>
          <a:bodyPr wrap="square">
            <a:spAutoFit/>
          </a:bodyPr>
          <a:lstStyle/>
          <a:p>
            <a:r>
              <a:rPr lang="en-AU" sz="1600" dirty="0">
                <a:solidFill>
                  <a:srgbClr val="000000"/>
                </a:solidFill>
              </a:rPr>
              <a:t>from</a:t>
            </a:r>
          </a:p>
        </p:txBody>
      </p:sp>
      <p:pic>
        <p:nvPicPr>
          <p:cNvPr id="4" name="Picture 3">
            <a:extLst>
              <a:ext uri="{FF2B5EF4-FFF2-40B4-BE49-F238E27FC236}">
                <a16:creationId xmlns:a16="http://schemas.microsoft.com/office/drawing/2014/main" id="{A8A98283-6658-AEEB-24B2-5E0D448BAADE}"/>
              </a:ext>
            </a:extLst>
          </p:cNvPr>
          <p:cNvPicPr>
            <a:picLocks noChangeAspect="1"/>
          </p:cNvPicPr>
          <p:nvPr/>
        </p:nvPicPr>
        <p:blipFill>
          <a:blip r:embed="rId2"/>
          <a:stretch>
            <a:fillRect/>
          </a:stretch>
        </p:blipFill>
        <p:spPr>
          <a:xfrm>
            <a:off x="3418166" y="1486613"/>
            <a:ext cx="5355669" cy="1584735"/>
          </a:xfrm>
          <a:prstGeom prst="rect">
            <a:avLst/>
          </a:prstGeom>
        </p:spPr>
      </p:pic>
      <p:sp>
        <p:nvSpPr>
          <p:cNvPr id="3" name="Rectangle 2">
            <a:extLst>
              <a:ext uri="{FF2B5EF4-FFF2-40B4-BE49-F238E27FC236}">
                <a16:creationId xmlns:a16="http://schemas.microsoft.com/office/drawing/2014/main" id="{8A946370-DF0C-40FB-BD65-9F65C33F4431}"/>
              </a:ext>
            </a:extLst>
          </p:cNvPr>
          <p:cNvSpPr/>
          <p:nvPr/>
        </p:nvSpPr>
        <p:spPr>
          <a:xfrm>
            <a:off x="492464" y="3331152"/>
            <a:ext cx="3899635" cy="943785"/>
          </a:xfrm>
          <a:prstGeom prst="rect">
            <a:avLst/>
          </a:prstGeom>
          <a:noFill/>
        </p:spPr>
        <p:txBody>
          <a:bodyPr wrap="square" lIns="121920" tIns="60960" rIns="121920" bIns="60960">
            <a:spAutoFit/>
          </a:bodyPr>
          <a:lstStyle/>
          <a:p>
            <a:pPr algn="ctr"/>
            <a:r>
              <a:rPr lang="en-US" sz="5333"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$45.8 billion</a:t>
            </a:r>
          </a:p>
        </p:txBody>
      </p:sp>
      <p:sp>
        <p:nvSpPr>
          <p:cNvPr id="6" name="TextBox 5">
            <a:extLst>
              <a:ext uri="{FF2B5EF4-FFF2-40B4-BE49-F238E27FC236}">
                <a16:creationId xmlns:a16="http://schemas.microsoft.com/office/drawing/2014/main" id="{9DDE2738-F954-3B84-64A3-3CDE096E8FC2}"/>
              </a:ext>
            </a:extLst>
          </p:cNvPr>
          <p:cNvSpPr txBox="1"/>
          <p:nvPr/>
        </p:nvSpPr>
        <p:spPr>
          <a:xfrm>
            <a:off x="8651991" y="4275001"/>
            <a:ext cx="3137339" cy="338554"/>
          </a:xfrm>
          <a:prstGeom prst="rect">
            <a:avLst/>
          </a:prstGeom>
          <a:noFill/>
        </p:spPr>
        <p:txBody>
          <a:bodyPr wrap="square">
            <a:spAutoFit/>
          </a:bodyPr>
          <a:lstStyle/>
          <a:p>
            <a:r>
              <a:rPr lang="en-AU" sz="1600" dirty="0">
                <a:solidFill>
                  <a:srgbClr val="000000"/>
                </a:solidFill>
              </a:rPr>
              <a:t>stored by selected ecosystems</a:t>
            </a:r>
          </a:p>
        </p:txBody>
      </p:sp>
      <p:sp>
        <p:nvSpPr>
          <p:cNvPr id="7" name="Rectangle 6">
            <a:extLst>
              <a:ext uri="{FF2B5EF4-FFF2-40B4-BE49-F238E27FC236}">
                <a16:creationId xmlns:a16="http://schemas.microsoft.com/office/drawing/2014/main" id="{D875CBD7-DB35-889A-9E55-8A17FD1A701A}"/>
              </a:ext>
            </a:extLst>
          </p:cNvPr>
          <p:cNvSpPr/>
          <p:nvPr/>
        </p:nvSpPr>
        <p:spPr>
          <a:xfrm>
            <a:off x="6096000" y="3619283"/>
            <a:ext cx="3899635" cy="533544"/>
          </a:xfrm>
          <a:prstGeom prst="rect">
            <a:avLst/>
          </a:prstGeom>
          <a:noFill/>
        </p:spPr>
        <p:txBody>
          <a:bodyPr wrap="square" lIns="121920" tIns="60960" rIns="121920" bIns="60960">
            <a:spAutoFit/>
          </a:bodyPr>
          <a:lstStyle/>
          <a:p>
            <a:pPr algn="ctr"/>
            <a:r>
              <a:rPr lang="en-US" sz="2667"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36.5 million </a:t>
            </a:r>
            <a:r>
              <a:rPr lang="en-US" sz="2667"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kilotonnes</a:t>
            </a:r>
            <a:endParaRPr lang="en-US" sz="2667"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58528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EABA79-C1F3-69ED-66F2-C2A85DD20C7F}"/>
              </a:ext>
            </a:extLst>
          </p:cNvPr>
          <p:cNvPicPr>
            <a:picLocks noChangeAspect="1"/>
          </p:cNvPicPr>
          <p:nvPr/>
        </p:nvPicPr>
        <p:blipFill>
          <a:blip r:embed="rId3"/>
          <a:stretch>
            <a:fillRect/>
          </a:stretch>
        </p:blipFill>
        <p:spPr>
          <a:xfrm>
            <a:off x="8926285" y="3638456"/>
            <a:ext cx="3110403" cy="2542321"/>
          </a:xfrm>
          <a:prstGeom prst="rect">
            <a:avLst/>
          </a:prstGeom>
        </p:spPr>
      </p:pic>
      <p:sp>
        <p:nvSpPr>
          <p:cNvPr id="6" name="Text Placeholder 5">
            <a:extLst>
              <a:ext uri="{FF2B5EF4-FFF2-40B4-BE49-F238E27FC236}">
                <a16:creationId xmlns:a16="http://schemas.microsoft.com/office/drawing/2014/main" id="{E4DD91A0-0BD7-8822-1733-E8C6E2A38D40}"/>
              </a:ext>
            </a:extLst>
          </p:cNvPr>
          <p:cNvSpPr>
            <a:spLocks noGrp="1"/>
          </p:cNvSpPr>
          <p:nvPr>
            <p:ph type="body" sz="quarter" idx="13"/>
          </p:nvPr>
        </p:nvSpPr>
        <p:spPr/>
        <p:txBody>
          <a:bodyPr/>
          <a:lstStyle/>
          <a:p>
            <a:r>
              <a:rPr lang="en-AU" b="1" dirty="0">
                <a:latin typeface="Arial" panose="020B0604020202020204" pitchFamily="34" charset="0"/>
                <a:cs typeface="Arial" panose="020B0604020202020204" pitchFamily="34" charset="0"/>
              </a:rPr>
              <a:t>Water provisioning services</a:t>
            </a:r>
          </a:p>
        </p:txBody>
      </p:sp>
      <p:sp>
        <p:nvSpPr>
          <p:cNvPr id="8" name="TextBox 7">
            <a:extLst>
              <a:ext uri="{FF2B5EF4-FFF2-40B4-BE49-F238E27FC236}">
                <a16:creationId xmlns:a16="http://schemas.microsoft.com/office/drawing/2014/main" id="{48E4086F-5CE5-37F6-C20E-2936EF8B51D6}"/>
              </a:ext>
            </a:extLst>
          </p:cNvPr>
          <p:cNvSpPr txBox="1"/>
          <p:nvPr/>
        </p:nvSpPr>
        <p:spPr>
          <a:xfrm>
            <a:off x="94899" y="1482417"/>
            <a:ext cx="7690564" cy="21560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lvl="0" indent="-342900">
              <a:lnSpc>
                <a:spcPct val="107000"/>
              </a:lnSpc>
              <a:buFont typeface="Arial" panose="020B0604020202020204" pitchFamily="34" charset="0"/>
              <a:buChar char="•"/>
            </a:pPr>
            <a:r>
              <a:rPr lang="en-AU" dirty="0"/>
              <a:t>Australia has relatively advanced water markets, with large volumes of water traded through established water trading schemes.</a:t>
            </a:r>
          </a:p>
          <a:p>
            <a:pPr marL="342900" lvl="0" indent="-342900">
              <a:lnSpc>
                <a:spcPct val="107000"/>
              </a:lnSpc>
              <a:buFont typeface="Arial" panose="020B0604020202020204" pitchFamily="34" charset="0"/>
              <a:buChar char="•"/>
            </a:pPr>
            <a:r>
              <a:rPr lang="en-AU" dirty="0"/>
              <a:t>Under these schemes, participants can buy and trade water access entitlements, which provide a perpetual right to an annual allocation of water.</a:t>
            </a:r>
          </a:p>
          <a:p>
            <a:pPr marL="342900" lvl="0" indent="-342900">
              <a:lnSpc>
                <a:spcPct val="107000"/>
              </a:lnSpc>
              <a:buFont typeface="Arial" panose="020B0604020202020204" pitchFamily="34" charset="0"/>
              <a:buChar char="•"/>
            </a:pPr>
            <a:r>
              <a:rPr lang="en-AU" dirty="0"/>
              <a:t>To value surface water supply used as a material and used for drinking, the ecosystem price is multiplied by the physical quantity of supply.</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B9A8E2D-A212-ED71-FB9E-024C37A23C89}"/>
              </a:ext>
            </a:extLst>
          </p:cNvPr>
          <p:cNvSpPr/>
          <p:nvPr/>
        </p:nvSpPr>
        <p:spPr>
          <a:xfrm>
            <a:off x="315905" y="3871871"/>
            <a:ext cx="2949809" cy="23209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BOM data</a:t>
            </a:r>
          </a:p>
          <a:p>
            <a:r>
              <a:rPr lang="en-AU" dirty="0"/>
              <a:t>Coverage</a:t>
            </a:r>
          </a:p>
          <a:p>
            <a:pPr marL="285750" indent="-285750">
              <a:buFontTx/>
              <a:buChar char="-"/>
            </a:pPr>
            <a:r>
              <a:rPr lang="en-AU" dirty="0"/>
              <a:t>Commonwealth</a:t>
            </a:r>
          </a:p>
          <a:p>
            <a:pPr marL="285750" indent="-285750">
              <a:buFontTx/>
              <a:buChar char="-"/>
            </a:pPr>
            <a:r>
              <a:rPr lang="en-AU" dirty="0"/>
              <a:t>State</a:t>
            </a:r>
          </a:p>
          <a:p>
            <a:pPr marL="285750" indent="-285750">
              <a:buFontTx/>
              <a:buChar char="-"/>
            </a:pPr>
            <a:r>
              <a:rPr lang="en-AU" dirty="0"/>
              <a:t>private </a:t>
            </a:r>
          </a:p>
          <a:p>
            <a:r>
              <a:rPr lang="en-AU" dirty="0"/>
              <a:t>Water access rights</a:t>
            </a:r>
          </a:p>
          <a:p>
            <a:pPr marL="285750" indent="-285750">
              <a:buFontTx/>
              <a:buChar char="-"/>
            </a:pPr>
            <a:r>
              <a:rPr lang="en-AU" dirty="0"/>
              <a:t>Price</a:t>
            </a:r>
          </a:p>
          <a:p>
            <a:pPr marL="285750" indent="-285750">
              <a:buFontTx/>
              <a:buChar char="-"/>
            </a:pPr>
            <a:r>
              <a:rPr lang="en-AU" dirty="0"/>
              <a:t>volume</a:t>
            </a:r>
          </a:p>
        </p:txBody>
      </p:sp>
      <p:sp>
        <p:nvSpPr>
          <p:cNvPr id="7" name="TextBox 6">
            <a:extLst>
              <a:ext uri="{FF2B5EF4-FFF2-40B4-BE49-F238E27FC236}">
                <a16:creationId xmlns:a16="http://schemas.microsoft.com/office/drawing/2014/main" id="{63272191-1B42-EF10-E601-CD8E898E4510}"/>
              </a:ext>
            </a:extLst>
          </p:cNvPr>
          <p:cNvSpPr txBox="1"/>
          <p:nvPr/>
        </p:nvSpPr>
        <p:spPr>
          <a:xfrm>
            <a:off x="2830288" y="4405562"/>
            <a:ext cx="6096000" cy="378565"/>
          </a:xfrm>
          <a:prstGeom prst="rect">
            <a:avLst/>
          </a:prstGeom>
          <a:noFill/>
        </p:spPr>
        <p:txBody>
          <a:bodyPr wrap="square">
            <a:spAutoFit/>
          </a:bodyPr>
          <a:lstStyle/>
          <a:p>
            <a:pPr algn="ctr">
              <a:lnSpc>
                <a:spcPct val="107000"/>
              </a:lnSpc>
              <a:spcAft>
                <a:spcPts val="800"/>
              </a:spcAft>
              <a:buNone/>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Exchange value ($) = </a:t>
            </a:r>
            <a:r>
              <a:rPr lang="en-AU" kern="100" dirty="0">
                <a:latin typeface="Aptos" panose="020B0004020202020204" pitchFamily="34" charset="0"/>
                <a:ea typeface="Aptos" panose="020B0004020202020204" pitchFamily="34" charset="0"/>
                <a:cs typeface="Times New Roman" panose="02020603050405020304" pitchFamily="18" charset="0"/>
              </a:rPr>
              <a:t>P ($/ML) *SW flow (ML)</a:t>
            </a:r>
          </a:p>
        </p:txBody>
      </p:sp>
      <p:sp>
        <p:nvSpPr>
          <p:cNvPr id="10" name="TextBox 9">
            <a:extLst>
              <a:ext uri="{FF2B5EF4-FFF2-40B4-BE49-F238E27FC236}">
                <a16:creationId xmlns:a16="http://schemas.microsoft.com/office/drawing/2014/main" id="{41D55123-A948-CDFC-971F-988FDAF978C6}"/>
              </a:ext>
            </a:extLst>
          </p:cNvPr>
          <p:cNvSpPr txBox="1"/>
          <p:nvPr/>
        </p:nvSpPr>
        <p:spPr>
          <a:xfrm>
            <a:off x="3495975" y="5164412"/>
            <a:ext cx="5200049" cy="648126"/>
          </a:xfrm>
          <a:prstGeom prst="rect">
            <a:avLst/>
          </a:prstGeom>
          <a:noFill/>
        </p:spPr>
        <p:txBody>
          <a:bodyPr wrap="square">
            <a:spAutoFit/>
          </a:bodyPr>
          <a:lstStyle/>
          <a:p>
            <a:pPr algn="ctr">
              <a:lnSpc>
                <a:spcPct val="107000"/>
              </a:lnSpc>
              <a:spcAft>
                <a:spcPts val="800"/>
              </a:spcAft>
              <a:buNone/>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P = Jurisdiction median price ($/ML) </a:t>
            </a:r>
            <a:endParaRPr lang="en-AU" sz="1400" kern="100" dirty="0">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AU" sz="1400" kern="100" dirty="0">
                <a:latin typeface="Aptos" panose="020B0004020202020204" pitchFamily="34" charset="0"/>
                <a:ea typeface="Aptos" panose="020B0004020202020204" pitchFamily="34" charset="0"/>
                <a:cs typeface="Times New Roman" panose="02020603050405020304" pitchFamily="18" charset="0"/>
              </a:rPr>
              <a:t>W flow = </a:t>
            </a:r>
            <a:r>
              <a:rPr lang="en-AU" sz="1400" kern="100" dirty="0">
                <a:effectLst/>
                <a:latin typeface="Aptos" panose="020B0004020202020204" pitchFamily="34" charset="0"/>
                <a:ea typeface="Aptos" panose="020B0004020202020204" pitchFamily="34" charset="0"/>
                <a:cs typeface="Times New Roman" panose="02020603050405020304" pitchFamily="18" charset="0"/>
              </a:rPr>
              <a:t>physical surface water provisioning flow (ML)</a:t>
            </a:r>
          </a:p>
        </p:txBody>
      </p:sp>
      <p:sp>
        <p:nvSpPr>
          <p:cNvPr id="11" name="Arrow: Right 10">
            <a:extLst>
              <a:ext uri="{FF2B5EF4-FFF2-40B4-BE49-F238E27FC236}">
                <a16:creationId xmlns:a16="http://schemas.microsoft.com/office/drawing/2014/main" id="{99D6ABA3-17FF-9C4C-301C-868002941CE5}"/>
              </a:ext>
            </a:extLst>
          </p:cNvPr>
          <p:cNvSpPr/>
          <p:nvPr/>
        </p:nvSpPr>
        <p:spPr>
          <a:xfrm>
            <a:off x="3335383" y="5032347"/>
            <a:ext cx="426720" cy="37856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a:p>
        </p:txBody>
      </p:sp>
      <p:sp>
        <p:nvSpPr>
          <p:cNvPr id="12" name="Arrow: Right 11">
            <a:extLst>
              <a:ext uri="{FF2B5EF4-FFF2-40B4-BE49-F238E27FC236}">
                <a16:creationId xmlns:a16="http://schemas.microsoft.com/office/drawing/2014/main" id="{3222594C-7E87-3560-B70E-39F33F7A6B36}"/>
              </a:ext>
            </a:extLst>
          </p:cNvPr>
          <p:cNvSpPr/>
          <p:nvPr/>
        </p:nvSpPr>
        <p:spPr>
          <a:xfrm rot="16200000">
            <a:off x="10271401" y="3143327"/>
            <a:ext cx="332199" cy="4846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a:p>
        </p:txBody>
      </p:sp>
      <p:pic>
        <p:nvPicPr>
          <p:cNvPr id="15" name="Picture 14">
            <a:extLst>
              <a:ext uri="{FF2B5EF4-FFF2-40B4-BE49-F238E27FC236}">
                <a16:creationId xmlns:a16="http://schemas.microsoft.com/office/drawing/2014/main" id="{E4570880-6955-CAEF-A921-63696B07BCFD}"/>
              </a:ext>
            </a:extLst>
          </p:cNvPr>
          <p:cNvPicPr>
            <a:picLocks noChangeAspect="1"/>
          </p:cNvPicPr>
          <p:nvPr/>
        </p:nvPicPr>
        <p:blipFill>
          <a:blip r:embed="rId4"/>
          <a:stretch>
            <a:fillRect/>
          </a:stretch>
        </p:blipFill>
        <p:spPr>
          <a:xfrm>
            <a:off x="9264925" y="1533039"/>
            <a:ext cx="2291167" cy="1686504"/>
          </a:xfrm>
          <a:prstGeom prst="rect">
            <a:avLst/>
          </a:prstGeom>
        </p:spPr>
      </p:pic>
      <p:sp>
        <p:nvSpPr>
          <p:cNvPr id="17" name="TextBox 16">
            <a:extLst>
              <a:ext uri="{FF2B5EF4-FFF2-40B4-BE49-F238E27FC236}">
                <a16:creationId xmlns:a16="http://schemas.microsoft.com/office/drawing/2014/main" id="{8BEF65CD-F81A-1BB0-A389-FA9C0F7B02C0}"/>
              </a:ext>
            </a:extLst>
          </p:cNvPr>
          <p:cNvSpPr txBox="1"/>
          <p:nvPr/>
        </p:nvSpPr>
        <p:spPr>
          <a:xfrm>
            <a:off x="10395431" y="2354892"/>
            <a:ext cx="343812" cy="276999"/>
          </a:xfrm>
          <a:prstGeom prst="rect">
            <a:avLst/>
          </a:prstGeom>
          <a:noFill/>
        </p:spPr>
        <p:txBody>
          <a:bodyPr wrap="none" rtlCol="0">
            <a:spAutoFit/>
          </a:bodyPr>
          <a:lstStyle/>
          <a:p>
            <a:r>
              <a:rPr lang="en-AU" sz="1200" dirty="0"/>
              <a:t>SA</a:t>
            </a:r>
          </a:p>
        </p:txBody>
      </p:sp>
      <p:sp>
        <p:nvSpPr>
          <p:cNvPr id="18" name="TextBox 17">
            <a:extLst>
              <a:ext uri="{FF2B5EF4-FFF2-40B4-BE49-F238E27FC236}">
                <a16:creationId xmlns:a16="http://schemas.microsoft.com/office/drawing/2014/main" id="{1F4168F2-A2B9-39F7-690D-3FD549CF7A07}"/>
              </a:ext>
            </a:extLst>
          </p:cNvPr>
          <p:cNvSpPr txBox="1"/>
          <p:nvPr/>
        </p:nvSpPr>
        <p:spPr>
          <a:xfrm>
            <a:off x="10803855" y="2467700"/>
            <a:ext cx="489686" cy="276999"/>
          </a:xfrm>
          <a:prstGeom prst="rect">
            <a:avLst/>
          </a:prstGeom>
          <a:noFill/>
        </p:spPr>
        <p:txBody>
          <a:bodyPr wrap="none" rtlCol="0">
            <a:spAutoFit/>
          </a:bodyPr>
          <a:lstStyle/>
          <a:p>
            <a:r>
              <a:rPr lang="en-AU" sz="1200" dirty="0"/>
              <a:t>NSW</a:t>
            </a:r>
          </a:p>
        </p:txBody>
      </p:sp>
      <p:sp>
        <p:nvSpPr>
          <p:cNvPr id="19" name="TextBox 18">
            <a:extLst>
              <a:ext uri="{FF2B5EF4-FFF2-40B4-BE49-F238E27FC236}">
                <a16:creationId xmlns:a16="http://schemas.microsoft.com/office/drawing/2014/main" id="{1C925F5F-4205-6FA1-0BCE-B1433FEADCB7}"/>
              </a:ext>
            </a:extLst>
          </p:cNvPr>
          <p:cNvSpPr txBox="1"/>
          <p:nvPr/>
        </p:nvSpPr>
        <p:spPr>
          <a:xfrm>
            <a:off x="10814204" y="2092733"/>
            <a:ext cx="447558" cy="276999"/>
          </a:xfrm>
          <a:prstGeom prst="rect">
            <a:avLst/>
          </a:prstGeom>
          <a:noFill/>
        </p:spPr>
        <p:txBody>
          <a:bodyPr wrap="none" rtlCol="0">
            <a:spAutoFit/>
          </a:bodyPr>
          <a:lstStyle/>
          <a:p>
            <a:r>
              <a:rPr lang="en-AU" sz="1200" dirty="0"/>
              <a:t>QLD</a:t>
            </a:r>
          </a:p>
        </p:txBody>
      </p:sp>
      <p:sp>
        <p:nvSpPr>
          <p:cNvPr id="20" name="TextBox 19">
            <a:extLst>
              <a:ext uri="{FF2B5EF4-FFF2-40B4-BE49-F238E27FC236}">
                <a16:creationId xmlns:a16="http://schemas.microsoft.com/office/drawing/2014/main" id="{8331C08B-B3AD-FF22-2BCE-CBC80CB37764}"/>
              </a:ext>
            </a:extLst>
          </p:cNvPr>
          <p:cNvSpPr txBox="1"/>
          <p:nvPr/>
        </p:nvSpPr>
        <p:spPr>
          <a:xfrm>
            <a:off x="10797659" y="2744699"/>
            <a:ext cx="391454" cy="276999"/>
          </a:xfrm>
          <a:prstGeom prst="rect">
            <a:avLst/>
          </a:prstGeom>
          <a:noFill/>
        </p:spPr>
        <p:txBody>
          <a:bodyPr wrap="none" rtlCol="0">
            <a:spAutoFit/>
          </a:bodyPr>
          <a:lstStyle/>
          <a:p>
            <a:r>
              <a:rPr lang="en-AU" sz="1200" dirty="0"/>
              <a:t>VIC</a:t>
            </a:r>
          </a:p>
        </p:txBody>
      </p:sp>
      <p:sp>
        <p:nvSpPr>
          <p:cNvPr id="22" name="TextBox 21">
            <a:extLst>
              <a:ext uri="{FF2B5EF4-FFF2-40B4-BE49-F238E27FC236}">
                <a16:creationId xmlns:a16="http://schemas.microsoft.com/office/drawing/2014/main" id="{97BCC973-4D9D-D5AF-D965-A322BC7168B6}"/>
              </a:ext>
            </a:extLst>
          </p:cNvPr>
          <p:cNvSpPr txBox="1"/>
          <p:nvPr/>
        </p:nvSpPr>
        <p:spPr>
          <a:xfrm>
            <a:off x="8661874" y="5898158"/>
            <a:ext cx="3810926" cy="369332"/>
          </a:xfrm>
          <a:prstGeom prst="rect">
            <a:avLst/>
          </a:prstGeom>
          <a:noFill/>
        </p:spPr>
        <p:txBody>
          <a:bodyPr wrap="square">
            <a:spAutoFit/>
          </a:bodyPr>
          <a:lstStyle/>
          <a:p>
            <a:r>
              <a:rPr lang="en-AU" sz="900" dirty="0">
                <a:solidFill>
                  <a:srgbClr val="131314"/>
                </a:solidFill>
                <a:latin typeface="Inter Var"/>
              </a:rPr>
              <a:t>Picture</a:t>
            </a:r>
            <a:r>
              <a:rPr lang="en-AU" sz="900" b="0" i="0" dirty="0">
                <a:solidFill>
                  <a:srgbClr val="131314"/>
                </a:solidFill>
                <a:effectLst/>
                <a:latin typeface="Inter Var"/>
              </a:rPr>
              <a:t>: Overton and Doody</a:t>
            </a:r>
            <a:r>
              <a:rPr lang="en-AU" sz="900" dirty="0">
                <a:solidFill>
                  <a:srgbClr val="131314"/>
                </a:solidFill>
                <a:latin typeface="Inter Var"/>
              </a:rPr>
              <a:t> (</a:t>
            </a:r>
            <a:r>
              <a:rPr lang="en-AU" sz="900" b="0" i="0" dirty="0">
                <a:solidFill>
                  <a:srgbClr val="131314"/>
                </a:solidFill>
                <a:effectLst/>
                <a:latin typeface="Inter Var"/>
              </a:rPr>
              <a:t>2012). The Murray-Darling Basin: Ecosystem Response </a:t>
            </a:r>
            <a:r>
              <a:rPr lang="en-AU" sz="900" dirty="0"/>
              <a:t>to Drought and Climate  Change</a:t>
            </a:r>
          </a:p>
        </p:txBody>
      </p:sp>
    </p:spTree>
    <p:extLst>
      <p:ext uri="{BB962C8B-B14F-4D97-AF65-F5344CB8AC3E}">
        <p14:creationId xmlns:p14="http://schemas.microsoft.com/office/powerpoint/2010/main" val="127178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2177A-793A-16ED-7333-C3A3BB7E59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6F9501-E7E9-01F2-F268-053E4553AF71}"/>
              </a:ext>
            </a:extLst>
          </p:cNvPr>
          <p:cNvSpPr>
            <a:spLocks noGrp="1"/>
          </p:cNvSpPr>
          <p:nvPr>
            <p:ph type="body" sz="quarter" idx="13"/>
          </p:nvPr>
        </p:nvSpPr>
        <p:spPr>
          <a:xfrm>
            <a:off x="277493" y="480001"/>
            <a:ext cx="6613241" cy="769001"/>
          </a:xfrm>
        </p:spPr>
        <p:txBody>
          <a:bodyPr/>
          <a:lstStyle/>
          <a:p>
            <a:r>
              <a:rPr lang="en-US" b="1" dirty="0">
                <a:latin typeface="Arial" panose="020B0604020202020204" pitchFamily="34" charset="0"/>
                <a:cs typeface="Arial" panose="020B0604020202020204" pitchFamily="34" charset="0"/>
              </a:rPr>
              <a:t>Results</a:t>
            </a:r>
            <a:endParaRPr lang="en-AU" b="1"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5112A89-F83D-A575-79A5-EA69D995F2A7}"/>
              </a:ext>
            </a:extLst>
          </p:cNvPr>
          <p:cNvSpPr txBox="1"/>
          <p:nvPr/>
        </p:nvSpPr>
        <p:spPr>
          <a:xfrm>
            <a:off x="4869333" y="3783431"/>
            <a:ext cx="1226667" cy="338554"/>
          </a:xfrm>
          <a:prstGeom prst="rect">
            <a:avLst/>
          </a:prstGeom>
          <a:noFill/>
        </p:spPr>
        <p:txBody>
          <a:bodyPr wrap="square">
            <a:spAutoFit/>
          </a:bodyPr>
          <a:lstStyle/>
          <a:p>
            <a:r>
              <a:rPr lang="en-AU" sz="1600" dirty="0">
                <a:solidFill>
                  <a:srgbClr val="000000"/>
                </a:solidFill>
              </a:rPr>
              <a:t>from</a:t>
            </a:r>
          </a:p>
        </p:txBody>
      </p:sp>
      <p:pic>
        <p:nvPicPr>
          <p:cNvPr id="4" name="Picture 3">
            <a:extLst>
              <a:ext uri="{FF2B5EF4-FFF2-40B4-BE49-F238E27FC236}">
                <a16:creationId xmlns:a16="http://schemas.microsoft.com/office/drawing/2014/main" id="{0BD18532-AA9B-669C-AEF3-3AAF4F9CAA35}"/>
              </a:ext>
            </a:extLst>
          </p:cNvPr>
          <p:cNvPicPr>
            <a:picLocks noChangeAspect="1"/>
          </p:cNvPicPr>
          <p:nvPr/>
        </p:nvPicPr>
        <p:blipFill>
          <a:blip r:embed="rId3"/>
          <a:stretch>
            <a:fillRect/>
          </a:stretch>
        </p:blipFill>
        <p:spPr>
          <a:xfrm>
            <a:off x="3418166" y="1486613"/>
            <a:ext cx="5355669" cy="1584735"/>
          </a:xfrm>
          <a:prstGeom prst="rect">
            <a:avLst/>
          </a:prstGeom>
        </p:spPr>
      </p:pic>
      <p:sp>
        <p:nvSpPr>
          <p:cNvPr id="3" name="Rectangle 2">
            <a:extLst>
              <a:ext uri="{FF2B5EF4-FFF2-40B4-BE49-F238E27FC236}">
                <a16:creationId xmlns:a16="http://schemas.microsoft.com/office/drawing/2014/main" id="{5297498B-E889-0F43-A66D-D09C02944ADD}"/>
              </a:ext>
            </a:extLst>
          </p:cNvPr>
          <p:cNvSpPr/>
          <p:nvPr/>
        </p:nvSpPr>
        <p:spPr>
          <a:xfrm>
            <a:off x="492464" y="3331152"/>
            <a:ext cx="3899635" cy="943785"/>
          </a:xfrm>
          <a:prstGeom prst="rect">
            <a:avLst/>
          </a:prstGeom>
          <a:noFill/>
        </p:spPr>
        <p:txBody>
          <a:bodyPr wrap="square" lIns="121920" tIns="60960" rIns="121920" bIns="60960">
            <a:spAutoFit/>
          </a:bodyPr>
          <a:lstStyle/>
          <a:p>
            <a:pPr algn="ctr"/>
            <a:r>
              <a:rPr lang="en-US" sz="5333"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$1.37 billion</a:t>
            </a:r>
          </a:p>
        </p:txBody>
      </p:sp>
      <p:sp>
        <p:nvSpPr>
          <p:cNvPr id="6" name="TextBox 5">
            <a:extLst>
              <a:ext uri="{FF2B5EF4-FFF2-40B4-BE49-F238E27FC236}">
                <a16:creationId xmlns:a16="http://schemas.microsoft.com/office/drawing/2014/main" id="{D503EE7D-B610-378A-348D-2EE5D7259ECC}"/>
              </a:ext>
            </a:extLst>
          </p:cNvPr>
          <p:cNvSpPr txBox="1"/>
          <p:nvPr/>
        </p:nvSpPr>
        <p:spPr>
          <a:xfrm>
            <a:off x="8651991" y="4275001"/>
            <a:ext cx="3137339" cy="338554"/>
          </a:xfrm>
          <a:prstGeom prst="rect">
            <a:avLst/>
          </a:prstGeom>
          <a:noFill/>
        </p:spPr>
        <p:txBody>
          <a:bodyPr wrap="square">
            <a:spAutoFit/>
          </a:bodyPr>
          <a:lstStyle/>
          <a:p>
            <a:r>
              <a:rPr lang="en-AU" sz="1600" dirty="0">
                <a:solidFill>
                  <a:srgbClr val="000000"/>
                </a:solidFill>
              </a:rPr>
              <a:t>supplied by selected ecosystems</a:t>
            </a:r>
          </a:p>
        </p:txBody>
      </p:sp>
      <p:sp>
        <p:nvSpPr>
          <p:cNvPr id="7" name="Rectangle 6">
            <a:extLst>
              <a:ext uri="{FF2B5EF4-FFF2-40B4-BE49-F238E27FC236}">
                <a16:creationId xmlns:a16="http://schemas.microsoft.com/office/drawing/2014/main" id="{40B73CBB-1001-4748-9ECC-54A581FB005F}"/>
              </a:ext>
            </a:extLst>
          </p:cNvPr>
          <p:cNvSpPr/>
          <p:nvPr/>
        </p:nvSpPr>
        <p:spPr>
          <a:xfrm>
            <a:off x="6096000" y="3619283"/>
            <a:ext cx="3899635" cy="533544"/>
          </a:xfrm>
          <a:prstGeom prst="rect">
            <a:avLst/>
          </a:prstGeom>
          <a:noFill/>
        </p:spPr>
        <p:txBody>
          <a:bodyPr wrap="square" lIns="121920" tIns="60960" rIns="121920" bIns="60960">
            <a:spAutoFit/>
          </a:bodyPr>
          <a:lstStyle/>
          <a:p>
            <a:pPr algn="ctr"/>
            <a:r>
              <a:rPr lang="en-US" sz="2667"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10.44 million </a:t>
            </a:r>
            <a:r>
              <a:rPr lang="en-US" sz="2667"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megalitres</a:t>
            </a:r>
            <a:endParaRPr lang="en-US" sz="2667"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9441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570D0A-E336-A4ED-7F64-CF854188E7BE}"/>
              </a:ext>
            </a:extLst>
          </p:cNvPr>
          <p:cNvSpPr>
            <a:spLocks noGrp="1"/>
          </p:cNvSpPr>
          <p:nvPr>
            <p:ph idx="1"/>
          </p:nvPr>
        </p:nvSpPr>
        <p:spPr/>
        <p:txBody>
          <a:bodyPr/>
          <a:lstStyle/>
          <a:p>
            <a:r>
              <a:rPr lang="en-AU" dirty="0"/>
              <a:t>Introduce the System of Environmental-Economic Accounting (SEEA), ecosystem accounting and why it is important</a:t>
            </a:r>
            <a:br>
              <a:rPr lang="en-AU" dirty="0"/>
            </a:br>
            <a:endParaRPr lang="en-AU" dirty="0"/>
          </a:p>
          <a:p>
            <a:r>
              <a:rPr lang="en-AU" dirty="0"/>
              <a:t>Valuation concepts and methods</a:t>
            </a:r>
            <a:br>
              <a:rPr lang="en-AU" dirty="0"/>
            </a:br>
            <a:br>
              <a:rPr lang="en-AU" dirty="0"/>
            </a:br>
            <a:endParaRPr lang="en-AU" dirty="0"/>
          </a:p>
          <a:p>
            <a:r>
              <a:rPr lang="en-AU" dirty="0"/>
              <a:t>Examples from National Ecosystem Accounts </a:t>
            </a:r>
          </a:p>
        </p:txBody>
      </p:sp>
      <p:sp>
        <p:nvSpPr>
          <p:cNvPr id="3" name="Title 2">
            <a:extLst>
              <a:ext uri="{FF2B5EF4-FFF2-40B4-BE49-F238E27FC236}">
                <a16:creationId xmlns:a16="http://schemas.microsoft.com/office/drawing/2014/main" id="{70EB6482-C7F7-72FA-3FE6-D35BBEB8073F}"/>
              </a:ext>
            </a:extLst>
          </p:cNvPr>
          <p:cNvSpPr>
            <a:spLocks noGrp="1"/>
          </p:cNvSpPr>
          <p:nvPr>
            <p:ph type="title"/>
          </p:nvPr>
        </p:nvSpPr>
        <p:spPr/>
        <p:txBody>
          <a:bodyPr/>
          <a:lstStyle/>
          <a:p>
            <a:r>
              <a:rPr lang="en-AU" dirty="0"/>
              <a:t>Outline</a:t>
            </a:r>
          </a:p>
        </p:txBody>
      </p:sp>
      <p:sp>
        <p:nvSpPr>
          <p:cNvPr id="4" name="Date Placeholder 3">
            <a:extLst>
              <a:ext uri="{FF2B5EF4-FFF2-40B4-BE49-F238E27FC236}">
                <a16:creationId xmlns:a16="http://schemas.microsoft.com/office/drawing/2014/main" id="{88DE7363-738C-371D-2CAB-A2FDCCDC9633}"/>
              </a:ext>
            </a:extLst>
          </p:cNvPr>
          <p:cNvSpPr>
            <a:spLocks noGrp="1"/>
          </p:cNvSpPr>
          <p:nvPr>
            <p:ph type="dt" sz="half" idx="10"/>
          </p:nvPr>
        </p:nvSpPr>
        <p:spPr/>
        <p:txBody>
          <a:bodyPr/>
          <a:lstStyle/>
          <a:p>
            <a:fld id="{28400E1E-E99E-440F-BE40-733B24941DFA}" type="datetime1">
              <a:rPr lang="en-AU" smtClean="0"/>
              <a:pPr/>
              <a:t>03/12/2025</a:t>
            </a:fld>
            <a:endParaRPr lang="en-AU" dirty="0"/>
          </a:p>
        </p:txBody>
      </p:sp>
      <p:sp>
        <p:nvSpPr>
          <p:cNvPr id="5" name="Slide Number Placeholder 4">
            <a:extLst>
              <a:ext uri="{FF2B5EF4-FFF2-40B4-BE49-F238E27FC236}">
                <a16:creationId xmlns:a16="http://schemas.microsoft.com/office/drawing/2014/main" id="{57E4E7F8-98A1-0A10-311F-D9321ECA24A8}"/>
              </a:ext>
            </a:extLst>
          </p:cNvPr>
          <p:cNvSpPr>
            <a:spLocks noGrp="1"/>
          </p:cNvSpPr>
          <p:nvPr>
            <p:ph type="sldNum" sz="quarter" idx="12"/>
          </p:nvPr>
        </p:nvSpPr>
        <p:spPr/>
        <p:txBody>
          <a:bodyPr/>
          <a:lstStyle/>
          <a:p>
            <a:fld id="{919823AD-95EC-44A3-9EE2-07FA7B06177D}" type="slidenum">
              <a:rPr lang="en-AU" smtClean="0"/>
              <a:pPr/>
              <a:t>2</a:t>
            </a:fld>
            <a:endParaRPr lang="en-AU" dirty="0"/>
          </a:p>
        </p:txBody>
      </p:sp>
    </p:spTree>
    <p:extLst>
      <p:ext uri="{BB962C8B-B14F-4D97-AF65-F5344CB8AC3E}">
        <p14:creationId xmlns:p14="http://schemas.microsoft.com/office/powerpoint/2010/main" val="2165142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38DFF-1531-2346-7FA9-41D1DDD3CCE1}"/>
              </a:ext>
            </a:extLst>
          </p:cNvPr>
          <p:cNvSpPr>
            <a:spLocks noGrp="1"/>
          </p:cNvSpPr>
          <p:nvPr>
            <p:ph type="title"/>
          </p:nvPr>
        </p:nvSpPr>
        <p:spPr/>
        <p:txBody>
          <a:bodyPr/>
          <a:lstStyle/>
          <a:p>
            <a:r>
              <a:rPr lang="en-AU" dirty="0"/>
              <a:t>Challenges</a:t>
            </a:r>
          </a:p>
        </p:txBody>
      </p:sp>
    </p:spTree>
    <p:extLst>
      <p:ext uri="{BB962C8B-B14F-4D97-AF65-F5344CB8AC3E}">
        <p14:creationId xmlns:p14="http://schemas.microsoft.com/office/powerpoint/2010/main" val="91176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49DF7-C34D-EA4F-0E52-83250056216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1BA95C-5016-31F9-693C-9F8DAE125D54}"/>
              </a:ext>
            </a:extLst>
          </p:cNvPr>
          <p:cNvSpPr>
            <a:spLocks noGrp="1"/>
          </p:cNvSpPr>
          <p:nvPr>
            <p:ph type="sldNum" sz="quarter" idx="12"/>
          </p:nvPr>
        </p:nvSpPr>
        <p:spPr/>
        <p:txBody>
          <a:bodyPr/>
          <a:lstStyle/>
          <a:p>
            <a:fld id="{919823AD-95EC-44A3-9EE2-07FA7B06177D}" type="slidenum">
              <a:rPr lang="en-AU" smtClean="0"/>
              <a:pPr/>
              <a:t>21</a:t>
            </a:fld>
            <a:endParaRPr lang="en-AU" dirty="0"/>
          </a:p>
        </p:txBody>
      </p:sp>
      <p:sp>
        <p:nvSpPr>
          <p:cNvPr id="10" name="Title 2">
            <a:extLst>
              <a:ext uri="{FF2B5EF4-FFF2-40B4-BE49-F238E27FC236}">
                <a16:creationId xmlns:a16="http://schemas.microsoft.com/office/drawing/2014/main" id="{C000465E-87A0-D110-85C9-CF7ADDF24AE7}"/>
              </a:ext>
            </a:extLst>
          </p:cNvPr>
          <p:cNvSpPr>
            <a:spLocks noGrp="1"/>
          </p:cNvSpPr>
          <p:nvPr>
            <p:ph type="title"/>
          </p:nvPr>
        </p:nvSpPr>
        <p:spPr>
          <a:xfrm>
            <a:off x="1295467" y="0"/>
            <a:ext cx="9409045" cy="1220755"/>
          </a:xfrm>
        </p:spPr>
        <p:txBody>
          <a:bodyPr/>
          <a:lstStyle/>
          <a:p>
            <a:r>
              <a:rPr lang="en-AU" dirty="0"/>
              <a:t>Challenges</a:t>
            </a:r>
            <a:endParaRPr lang="en-US" dirty="0"/>
          </a:p>
        </p:txBody>
      </p:sp>
      <p:grpSp>
        <p:nvGrpSpPr>
          <p:cNvPr id="12" name="Group 11">
            <a:extLst>
              <a:ext uri="{FF2B5EF4-FFF2-40B4-BE49-F238E27FC236}">
                <a16:creationId xmlns:a16="http://schemas.microsoft.com/office/drawing/2014/main" id="{B7B330BF-B7AF-529B-5E1D-1DEA46F00843}"/>
              </a:ext>
            </a:extLst>
          </p:cNvPr>
          <p:cNvGrpSpPr/>
          <p:nvPr/>
        </p:nvGrpSpPr>
        <p:grpSpPr>
          <a:xfrm>
            <a:off x="878869" y="1589284"/>
            <a:ext cx="1037461" cy="601581"/>
            <a:chOff x="1605591" y="2076547"/>
            <a:chExt cx="757819" cy="601581"/>
          </a:xfrm>
        </p:grpSpPr>
        <p:sp>
          <p:nvSpPr>
            <p:cNvPr id="13" name="Freeform: Shape 12">
              <a:extLst>
                <a:ext uri="{FF2B5EF4-FFF2-40B4-BE49-F238E27FC236}">
                  <a16:creationId xmlns:a16="http://schemas.microsoft.com/office/drawing/2014/main" id="{7C2C25E4-DA4E-342C-2DF3-94530AFC0181}"/>
                </a:ext>
              </a:extLst>
            </p:cNvPr>
            <p:cNvSpPr/>
            <p:nvPr/>
          </p:nvSpPr>
          <p:spPr>
            <a:xfrm>
              <a:off x="1605591" y="2076547"/>
              <a:ext cx="757819" cy="601581"/>
            </a:xfrm>
            <a:custGeom>
              <a:avLst/>
              <a:gdLst>
                <a:gd name="connsiteX0" fmla="*/ 0 w 1010250"/>
                <a:gd name="connsiteY0" fmla="*/ 0 h 519730"/>
                <a:gd name="connsiteX1" fmla="*/ 310834 w 1010250"/>
                <a:gd name="connsiteY1" fmla="*/ 0 h 519730"/>
                <a:gd name="connsiteX2" fmla="*/ 699416 w 1010250"/>
                <a:gd name="connsiteY2" fmla="*/ 0 h 519730"/>
                <a:gd name="connsiteX3" fmla="*/ 750385 w 1010250"/>
                <a:gd name="connsiteY3" fmla="*/ 0 h 519730"/>
                <a:gd name="connsiteX4" fmla="*/ 1010250 w 1010250"/>
                <a:gd name="connsiteY4" fmla="*/ 259865 h 519730"/>
                <a:gd name="connsiteX5" fmla="*/ 750385 w 1010250"/>
                <a:gd name="connsiteY5" fmla="*/ 519730 h 519730"/>
                <a:gd name="connsiteX6" fmla="*/ 699416 w 1010250"/>
                <a:gd name="connsiteY6" fmla="*/ 519730 h 519730"/>
                <a:gd name="connsiteX7" fmla="*/ 310834 w 1010250"/>
                <a:gd name="connsiteY7" fmla="*/ 519730 h 519730"/>
                <a:gd name="connsiteX8" fmla="*/ 0 w 1010250"/>
                <a:gd name="connsiteY8" fmla="*/ 519730 h 51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250" h="519730">
                  <a:moveTo>
                    <a:pt x="0" y="0"/>
                  </a:moveTo>
                  <a:lnTo>
                    <a:pt x="310834" y="0"/>
                  </a:lnTo>
                  <a:lnTo>
                    <a:pt x="699416" y="0"/>
                  </a:lnTo>
                  <a:lnTo>
                    <a:pt x="750385" y="0"/>
                  </a:lnTo>
                  <a:lnTo>
                    <a:pt x="1010250" y="259865"/>
                  </a:lnTo>
                  <a:lnTo>
                    <a:pt x="750385" y="519730"/>
                  </a:lnTo>
                  <a:lnTo>
                    <a:pt x="699416" y="519730"/>
                  </a:lnTo>
                  <a:lnTo>
                    <a:pt x="310834" y="519730"/>
                  </a:lnTo>
                  <a:lnTo>
                    <a:pt x="0" y="519730"/>
                  </a:lnTo>
                  <a:close/>
                </a:path>
              </a:pathLst>
            </a:custGeom>
            <a:solidFill>
              <a:srgbClr val="FFCC00"/>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01</a:t>
              </a:r>
              <a:endParaRPr kumimoji="0" lang="en-AU"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B304DCD0-24CF-F992-C7F1-7E5D1802C034}"/>
                </a:ext>
              </a:extLst>
            </p:cNvPr>
            <p:cNvPicPr>
              <a:picLocks/>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966901" y="2243380"/>
              <a:ext cx="267913" cy="267913"/>
            </a:xfrm>
            <a:prstGeom prst="rect">
              <a:avLst/>
            </a:prstGeom>
          </p:spPr>
        </p:pic>
      </p:grpSp>
      <p:grpSp>
        <p:nvGrpSpPr>
          <p:cNvPr id="15" name="Group 14">
            <a:extLst>
              <a:ext uri="{FF2B5EF4-FFF2-40B4-BE49-F238E27FC236}">
                <a16:creationId xmlns:a16="http://schemas.microsoft.com/office/drawing/2014/main" id="{3A629DAF-0B99-17BE-1F0F-3F1891E4ACAF}"/>
              </a:ext>
            </a:extLst>
          </p:cNvPr>
          <p:cNvGrpSpPr/>
          <p:nvPr/>
        </p:nvGrpSpPr>
        <p:grpSpPr>
          <a:xfrm>
            <a:off x="878869" y="3208087"/>
            <a:ext cx="1037461" cy="601581"/>
            <a:chOff x="1605591" y="2076547"/>
            <a:chExt cx="757819" cy="601581"/>
          </a:xfrm>
        </p:grpSpPr>
        <p:sp>
          <p:nvSpPr>
            <p:cNvPr id="16" name="Freeform: Shape 15">
              <a:extLst>
                <a:ext uri="{FF2B5EF4-FFF2-40B4-BE49-F238E27FC236}">
                  <a16:creationId xmlns:a16="http://schemas.microsoft.com/office/drawing/2014/main" id="{C3033F2A-765A-0F92-B1EE-28890EC0492A}"/>
                </a:ext>
              </a:extLst>
            </p:cNvPr>
            <p:cNvSpPr/>
            <p:nvPr/>
          </p:nvSpPr>
          <p:spPr>
            <a:xfrm>
              <a:off x="1605591" y="2076547"/>
              <a:ext cx="757819" cy="601581"/>
            </a:xfrm>
            <a:custGeom>
              <a:avLst/>
              <a:gdLst>
                <a:gd name="connsiteX0" fmla="*/ 0 w 1010250"/>
                <a:gd name="connsiteY0" fmla="*/ 0 h 519730"/>
                <a:gd name="connsiteX1" fmla="*/ 310834 w 1010250"/>
                <a:gd name="connsiteY1" fmla="*/ 0 h 519730"/>
                <a:gd name="connsiteX2" fmla="*/ 699416 w 1010250"/>
                <a:gd name="connsiteY2" fmla="*/ 0 h 519730"/>
                <a:gd name="connsiteX3" fmla="*/ 750385 w 1010250"/>
                <a:gd name="connsiteY3" fmla="*/ 0 h 519730"/>
                <a:gd name="connsiteX4" fmla="*/ 1010250 w 1010250"/>
                <a:gd name="connsiteY4" fmla="*/ 259865 h 519730"/>
                <a:gd name="connsiteX5" fmla="*/ 750385 w 1010250"/>
                <a:gd name="connsiteY5" fmla="*/ 519730 h 519730"/>
                <a:gd name="connsiteX6" fmla="*/ 699416 w 1010250"/>
                <a:gd name="connsiteY6" fmla="*/ 519730 h 519730"/>
                <a:gd name="connsiteX7" fmla="*/ 310834 w 1010250"/>
                <a:gd name="connsiteY7" fmla="*/ 519730 h 519730"/>
                <a:gd name="connsiteX8" fmla="*/ 0 w 1010250"/>
                <a:gd name="connsiteY8" fmla="*/ 519730 h 51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250" h="519730">
                  <a:moveTo>
                    <a:pt x="0" y="0"/>
                  </a:moveTo>
                  <a:lnTo>
                    <a:pt x="310834" y="0"/>
                  </a:lnTo>
                  <a:lnTo>
                    <a:pt x="699416" y="0"/>
                  </a:lnTo>
                  <a:lnTo>
                    <a:pt x="750385" y="0"/>
                  </a:lnTo>
                  <a:lnTo>
                    <a:pt x="1010250" y="259865"/>
                  </a:lnTo>
                  <a:lnTo>
                    <a:pt x="750385" y="519730"/>
                  </a:lnTo>
                  <a:lnTo>
                    <a:pt x="699416" y="519730"/>
                  </a:lnTo>
                  <a:lnTo>
                    <a:pt x="310834" y="519730"/>
                  </a:lnTo>
                  <a:lnTo>
                    <a:pt x="0" y="519730"/>
                  </a:lnTo>
                  <a:close/>
                </a:path>
              </a:pathLst>
            </a:custGeom>
            <a:solidFill>
              <a:srgbClr val="FFCC00"/>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02</a:t>
              </a:r>
              <a:endParaRPr kumimoji="0" lang="en-AU"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4E3B6EB1-1EBE-2F22-6910-322FD53B074F}"/>
                </a:ext>
              </a:extLst>
            </p:cNvPr>
            <p:cNvPicPr>
              <a:picLocks/>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966901" y="2243380"/>
              <a:ext cx="267913" cy="267913"/>
            </a:xfrm>
            <a:prstGeom prst="rect">
              <a:avLst/>
            </a:prstGeom>
          </p:spPr>
        </p:pic>
      </p:grpSp>
      <p:grpSp>
        <p:nvGrpSpPr>
          <p:cNvPr id="18" name="Group 17">
            <a:extLst>
              <a:ext uri="{FF2B5EF4-FFF2-40B4-BE49-F238E27FC236}">
                <a16:creationId xmlns:a16="http://schemas.microsoft.com/office/drawing/2014/main" id="{579D3CEB-2C79-75ED-8C57-BFFE9D6DA47F}"/>
              </a:ext>
            </a:extLst>
          </p:cNvPr>
          <p:cNvGrpSpPr/>
          <p:nvPr/>
        </p:nvGrpSpPr>
        <p:grpSpPr>
          <a:xfrm>
            <a:off x="878869" y="4504442"/>
            <a:ext cx="1037461" cy="601581"/>
            <a:chOff x="1605591" y="2076547"/>
            <a:chExt cx="757819" cy="601581"/>
          </a:xfrm>
        </p:grpSpPr>
        <p:sp>
          <p:nvSpPr>
            <p:cNvPr id="19" name="Freeform: Shape 18">
              <a:extLst>
                <a:ext uri="{FF2B5EF4-FFF2-40B4-BE49-F238E27FC236}">
                  <a16:creationId xmlns:a16="http://schemas.microsoft.com/office/drawing/2014/main" id="{F1464B15-8452-B1DC-C886-3E0539BE51B6}"/>
                </a:ext>
              </a:extLst>
            </p:cNvPr>
            <p:cNvSpPr/>
            <p:nvPr/>
          </p:nvSpPr>
          <p:spPr>
            <a:xfrm>
              <a:off x="1605591" y="2076547"/>
              <a:ext cx="757819" cy="601581"/>
            </a:xfrm>
            <a:custGeom>
              <a:avLst/>
              <a:gdLst>
                <a:gd name="connsiteX0" fmla="*/ 0 w 1010250"/>
                <a:gd name="connsiteY0" fmla="*/ 0 h 519730"/>
                <a:gd name="connsiteX1" fmla="*/ 310834 w 1010250"/>
                <a:gd name="connsiteY1" fmla="*/ 0 h 519730"/>
                <a:gd name="connsiteX2" fmla="*/ 699416 w 1010250"/>
                <a:gd name="connsiteY2" fmla="*/ 0 h 519730"/>
                <a:gd name="connsiteX3" fmla="*/ 750385 w 1010250"/>
                <a:gd name="connsiteY3" fmla="*/ 0 h 519730"/>
                <a:gd name="connsiteX4" fmla="*/ 1010250 w 1010250"/>
                <a:gd name="connsiteY4" fmla="*/ 259865 h 519730"/>
                <a:gd name="connsiteX5" fmla="*/ 750385 w 1010250"/>
                <a:gd name="connsiteY5" fmla="*/ 519730 h 519730"/>
                <a:gd name="connsiteX6" fmla="*/ 699416 w 1010250"/>
                <a:gd name="connsiteY6" fmla="*/ 519730 h 519730"/>
                <a:gd name="connsiteX7" fmla="*/ 310834 w 1010250"/>
                <a:gd name="connsiteY7" fmla="*/ 519730 h 519730"/>
                <a:gd name="connsiteX8" fmla="*/ 0 w 1010250"/>
                <a:gd name="connsiteY8" fmla="*/ 519730 h 51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250" h="519730">
                  <a:moveTo>
                    <a:pt x="0" y="0"/>
                  </a:moveTo>
                  <a:lnTo>
                    <a:pt x="310834" y="0"/>
                  </a:lnTo>
                  <a:lnTo>
                    <a:pt x="699416" y="0"/>
                  </a:lnTo>
                  <a:lnTo>
                    <a:pt x="750385" y="0"/>
                  </a:lnTo>
                  <a:lnTo>
                    <a:pt x="1010250" y="259865"/>
                  </a:lnTo>
                  <a:lnTo>
                    <a:pt x="750385" y="519730"/>
                  </a:lnTo>
                  <a:lnTo>
                    <a:pt x="699416" y="519730"/>
                  </a:lnTo>
                  <a:lnTo>
                    <a:pt x="310834" y="519730"/>
                  </a:lnTo>
                  <a:lnTo>
                    <a:pt x="0" y="519730"/>
                  </a:lnTo>
                  <a:close/>
                </a:path>
              </a:pathLst>
            </a:custGeom>
            <a:solidFill>
              <a:srgbClr val="FFCC00"/>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03</a:t>
              </a:r>
              <a:endParaRPr kumimoji="0" lang="en-AU"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54BD638D-BA67-23E8-8D61-A7BB683D0FF4}"/>
                </a:ext>
              </a:extLst>
            </p:cNvPr>
            <p:cNvPicPr>
              <a:picLocks/>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966901" y="2243380"/>
              <a:ext cx="267913" cy="267913"/>
            </a:xfrm>
            <a:prstGeom prst="rect">
              <a:avLst/>
            </a:prstGeom>
          </p:spPr>
        </p:pic>
      </p:grpSp>
      <p:sp>
        <p:nvSpPr>
          <p:cNvPr id="3" name="TextBox 2">
            <a:extLst>
              <a:ext uri="{FF2B5EF4-FFF2-40B4-BE49-F238E27FC236}">
                <a16:creationId xmlns:a16="http://schemas.microsoft.com/office/drawing/2014/main" id="{7B617D4B-759B-46B0-C85E-3545DD9E2A01}"/>
              </a:ext>
            </a:extLst>
          </p:cNvPr>
          <p:cNvSpPr txBox="1"/>
          <p:nvPr/>
        </p:nvSpPr>
        <p:spPr>
          <a:xfrm>
            <a:off x="2234918" y="1496405"/>
            <a:ext cx="9177943" cy="1032270"/>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Complexity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and </a:t>
            </a:r>
            <a:r>
              <a:rPr lang="en-AU" sz="1800" b="1" kern="100" dirty="0">
                <a:effectLst/>
                <a:latin typeface="Aptos" panose="020B0004020202020204" pitchFamily="34" charset="0"/>
                <a:ea typeface="Aptos" panose="020B0004020202020204" pitchFamily="34" charset="0"/>
                <a:cs typeface="Times New Roman" panose="02020603050405020304" pitchFamily="18" charset="0"/>
              </a:rPr>
              <a:t>Confusion</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on what values to focus on and what they represent. </a:t>
            </a:r>
          </a:p>
          <a:p>
            <a:pPr marL="342900" lvl="0" indent="-342900">
              <a:lnSpc>
                <a:spcPct val="115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Has led to </a:t>
            </a:r>
            <a:r>
              <a:rPr lang="en-AU" sz="1800" b="1" kern="100" dirty="0">
                <a:effectLst/>
                <a:latin typeface="Aptos" panose="020B0004020202020204" pitchFamily="34" charset="0"/>
                <a:ea typeface="Aptos" panose="020B0004020202020204" pitchFamily="34" charset="0"/>
                <a:cs typeface="Times New Roman" panose="02020603050405020304" pitchFamily="18" charset="0"/>
              </a:rPr>
              <a:t>inconsistent application of techniques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such that values are not comparable and do not even focus on the same concept of value of the environment. </a:t>
            </a:r>
          </a:p>
        </p:txBody>
      </p:sp>
      <p:sp>
        <p:nvSpPr>
          <p:cNvPr id="8" name="TextBox 7">
            <a:extLst>
              <a:ext uri="{FF2B5EF4-FFF2-40B4-BE49-F238E27FC236}">
                <a16:creationId xmlns:a16="http://schemas.microsoft.com/office/drawing/2014/main" id="{B8B48603-1088-70FA-C3C0-04F0814709FD}"/>
              </a:ext>
            </a:extLst>
          </p:cNvPr>
          <p:cNvSpPr txBox="1"/>
          <p:nvPr/>
        </p:nvSpPr>
        <p:spPr>
          <a:xfrm>
            <a:off x="2234918" y="3169385"/>
            <a:ext cx="8750919" cy="713722"/>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Drawing on broad national accounting principles, </a:t>
            </a:r>
            <a:r>
              <a:rPr lang="en-AU" kern="100" dirty="0">
                <a:latin typeface="Aptos" panose="020B0004020202020204" pitchFamily="34" charset="0"/>
                <a:ea typeface="Aptos" panose="020B0004020202020204" pitchFamily="34" charset="0"/>
                <a:cs typeface="Times New Roman" panose="02020603050405020304" pitchFamily="18" charset="0"/>
              </a:rPr>
              <a:t>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he SEEA framework </a:t>
            </a:r>
            <a:r>
              <a:rPr lang="en-AU" sz="1800" b="1" kern="100" dirty="0">
                <a:effectLst/>
                <a:latin typeface="Aptos" panose="020B0004020202020204" pitchFamily="34" charset="0"/>
                <a:ea typeface="Aptos" panose="020B0004020202020204" pitchFamily="34" charset="0"/>
                <a:cs typeface="Times New Roman" panose="02020603050405020304" pitchFamily="18" charset="0"/>
              </a:rPr>
              <a:t>places structure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on nature’s contribution to society.</a:t>
            </a:r>
          </a:p>
        </p:txBody>
      </p:sp>
      <p:sp>
        <p:nvSpPr>
          <p:cNvPr id="11" name="TextBox 10">
            <a:extLst>
              <a:ext uri="{FF2B5EF4-FFF2-40B4-BE49-F238E27FC236}">
                <a16:creationId xmlns:a16="http://schemas.microsoft.com/office/drawing/2014/main" id="{614CB53B-0D4D-956B-B418-30AD000C7F40}"/>
              </a:ext>
            </a:extLst>
          </p:cNvPr>
          <p:cNvSpPr txBox="1"/>
          <p:nvPr/>
        </p:nvSpPr>
        <p:spPr>
          <a:xfrm>
            <a:off x="2234918" y="4353401"/>
            <a:ext cx="9099447" cy="2511650"/>
          </a:xfrm>
          <a:prstGeom prst="rect">
            <a:avLst/>
          </a:prstGeom>
          <a:noFill/>
        </p:spPr>
        <p:txBody>
          <a:bodyPr wrap="square">
            <a:spAutoFit/>
          </a:bodyPr>
          <a:lstStyle/>
          <a:p>
            <a:pPr marL="342900" lvl="0" indent="-342900">
              <a:lnSpc>
                <a:spcPct val="115000"/>
              </a:lnSpc>
              <a:spcAft>
                <a:spcPts val="800"/>
              </a:spcAft>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Good valuation requires good physical measurement of ecosystem services. </a:t>
            </a:r>
            <a:br>
              <a:rPr lang="en-AU" sz="1800" kern="100" dirty="0">
                <a:effectLst/>
                <a:latin typeface="Aptos" panose="020B0004020202020204" pitchFamily="34" charset="0"/>
                <a:ea typeface="Aptos" panose="020B0004020202020204" pitchFamily="34" charset="0"/>
                <a:cs typeface="Times New Roman" panose="02020603050405020304" pitchFamily="18" charset="0"/>
              </a:rPr>
            </a:b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Be careful not to fall into the trap of trying to v</a:t>
            </a:r>
            <a:r>
              <a:rPr lang="en-AU" sz="1800" b="1" kern="100" dirty="0">
                <a:effectLst/>
                <a:latin typeface="Aptos" panose="020B0004020202020204" pitchFamily="34" charset="0"/>
                <a:ea typeface="Aptos" panose="020B0004020202020204" pitchFamily="34" charset="0"/>
                <a:cs typeface="Times New Roman" panose="02020603050405020304" pitchFamily="18" charset="0"/>
              </a:rPr>
              <a:t>alue the outcomes without reference back to the ecosystem</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 after all, the SEEA framework provides the foundation for supply-use tables.  </a:t>
            </a:r>
          </a:p>
          <a:p>
            <a:pPr marL="342900" lvl="0" indent="-342900">
              <a:lnSpc>
                <a:spcPct val="115000"/>
              </a:lnSpc>
              <a:spcAft>
                <a:spcPts val="800"/>
              </a:spcAft>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If we solely focus on the use or benefit component we miss the supply side such that we miss the ecosystem aspects</a:t>
            </a:r>
          </a:p>
        </p:txBody>
      </p:sp>
    </p:spTree>
    <p:extLst>
      <p:ext uri="{BB962C8B-B14F-4D97-AF65-F5344CB8AC3E}">
        <p14:creationId xmlns:p14="http://schemas.microsoft.com/office/powerpoint/2010/main" val="2117195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37541-718C-629B-F62C-AD5ECAE9D5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1575E-83FD-9BC8-6D38-1D3CEAABC523}"/>
              </a:ext>
            </a:extLst>
          </p:cNvPr>
          <p:cNvSpPr>
            <a:spLocks noGrp="1"/>
          </p:cNvSpPr>
          <p:nvPr>
            <p:ph type="title"/>
          </p:nvPr>
        </p:nvSpPr>
        <p:spPr/>
        <p:txBody>
          <a:bodyPr/>
          <a:lstStyle/>
          <a:p>
            <a:r>
              <a:rPr lang="en-AU" dirty="0"/>
              <a:t>Questions?</a:t>
            </a:r>
          </a:p>
        </p:txBody>
      </p:sp>
    </p:spTree>
    <p:extLst>
      <p:ext uri="{BB962C8B-B14F-4D97-AF65-F5344CB8AC3E}">
        <p14:creationId xmlns:p14="http://schemas.microsoft.com/office/powerpoint/2010/main" val="2581904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6390-F9ED-68DB-49AD-099134BC1BD9}"/>
              </a:ext>
            </a:extLst>
          </p:cNvPr>
          <p:cNvSpPr>
            <a:spLocks noGrp="1"/>
          </p:cNvSpPr>
          <p:nvPr>
            <p:ph type="title"/>
          </p:nvPr>
        </p:nvSpPr>
        <p:spPr/>
        <p:txBody>
          <a:bodyPr>
            <a:normAutofit fontScale="90000"/>
          </a:bodyPr>
          <a:lstStyle/>
          <a:p>
            <a:r>
              <a:rPr lang="en-AU" dirty="0"/>
              <a:t>SEEA, ecosystem accounts and SNA</a:t>
            </a:r>
          </a:p>
        </p:txBody>
      </p:sp>
    </p:spTree>
    <p:extLst>
      <p:ext uri="{BB962C8B-B14F-4D97-AF65-F5344CB8AC3E}">
        <p14:creationId xmlns:p14="http://schemas.microsoft.com/office/powerpoint/2010/main" val="261203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411458-39AE-B645-32EB-DF5B49CFAF8D}"/>
              </a:ext>
            </a:extLst>
          </p:cNvPr>
          <p:cNvSpPr>
            <a:spLocks noGrp="1"/>
          </p:cNvSpPr>
          <p:nvPr>
            <p:ph type="sldNum" sz="quarter" idx="12"/>
          </p:nvPr>
        </p:nvSpPr>
        <p:spPr/>
        <p:txBody>
          <a:bodyPr/>
          <a:lstStyle/>
          <a:p>
            <a:fld id="{919823AD-95EC-44A3-9EE2-07FA7B06177D}" type="slidenum">
              <a:rPr lang="en-AU" smtClean="0"/>
              <a:pPr/>
              <a:t>4</a:t>
            </a:fld>
            <a:endParaRPr lang="en-AU" dirty="0"/>
          </a:p>
        </p:txBody>
      </p:sp>
      <p:sp>
        <p:nvSpPr>
          <p:cNvPr id="7" name="Title 1">
            <a:extLst>
              <a:ext uri="{FF2B5EF4-FFF2-40B4-BE49-F238E27FC236}">
                <a16:creationId xmlns:a16="http://schemas.microsoft.com/office/drawing/2014/main" id="{CD65F191-D7B1-640C-85D9-8CC82F505C0B}"/>
              </a:ext>
            </a:extLst>
          </p:cNvPr>
          <p:cNvSpPr>
            <a:spLocks noGrp="1"/>
          </p:cNvSpPr>
          <p:nvPr>
            <p:ph type="title"/>
          </p:nvPr>
        </p:nvSpPr>
        <p:spPr>
          <a:xfrm>
            <a:off x="1295399" y="0"/>
            <a:ext cx="9890051" cy="1221317"/>
          </a:xfrm>
        </p:spPr>
        <p:txBody>
          <a:bodyPr>
            <a:normAutofit fontScale="90000"/>
          </a:bodyPr>
          <a:lstStyle/>
          <a:p>
            <a:r>
              <a:rPr lang="en-US" dirty="0"/>
              <a:t>Relevant frameworks: SEEA CF, production boundary</a:t>
            </a:r>
          </a:p>
        </p:txBody>
      </p:sp>
      <p:pic>
        <p:nvPicPr>
          <p:cNvPr id="8" name="Picture 7">
            <a:extLst>
              <a:ext uri="{FF2B5EF4-FFF2-40B4-BE49-F238E27FC236}">
                <a16:creationId xmlns:a16="http://schemas.microsoft.com/office/drawing/2014/main" id="{DE74DBA9-5D87-AF64-98CA-49A2D22E7F47}"/>
              </a:ext>
            </a:extLst>
          </p:cNvPr>
          <p:cNvPicPr>
            <a:picLocks noChangeAspect="1"/>
          </p:cNvPicPr>
          <p:nvPr/>
        </p:nvPicPr>
        <p:blipFill>
          <a:blip r:embed="rId3"/>
          <a:stretch>
            <a:fillRect/>
          </a:stretch>
        </p:blipFill>
        <p:spPr>
          <a:xfrm>
            <a:off x="431371" y="1298515"/>
            <a:ext cx="3744416" cy="4850943"/>
          </a:xfrm>
          <a:prstGeom prst="rect">
            <a:avLst/>
          </a:prstGeom>
        </p:spPr>
      </p:pic>
      <p:grpSp>
        <p:nvGrpSpPr>
          <p:cNvPr id="2" name="Group 1">
            <a:extLst>
              <a:ext uri="{FF2B5EF4-FFF2-40B4-BE49-F238E27FC236}">
                <a16:creationId xmlns:a16="http://schemas.microsoft.com/office/drawing/2014/main" id="{08701138-CA0D-1C23-CE7E-A0ADB2869FD7}"/>
              </a:ext>
            </a:extLst>
          </p:cNvPr>
          <p:cNvGrpSpPr/>
          <p:nvPr/>
        </p:nvGrpSpPr>
        <p:grpSpPr>
          <a:xfrm>
            <a:off x="4452216" y="1561971"/>
            <a:ext cx="7308413" cy="3997515"/>
            <a:chOff x="2390760" y="1351800"/>
            <a:chExt cx="6614280" cy="3153240"/>
          </a:xfrm>
        </p:grpSpPr>
        <p:sp>
          <p:nvSpPr>
            <p:cNvPr id="3" name="CustomShape 2">
              <a:extLst>
                <a:ext uri="{FF2B5EF4-FFF2-40B4-BE49-F238E27FC236}">
                  <a16:creationId xmlns:a16="http://schemas.microsoft.com/office/drawing/2014/main" id="{1934D89E-782E-A20E-27F5-6B9BE04FFB2D}"/>
                </a:ext>
              </a:extLst>
            </p:cNvPr>
            <p:cNvSpPr/>
            <p:nvPr/>
          </p:nvSpPr>
          <p:spPr>
            <a:xfrm>
              <a:off x="2390760" y="1351800"/>
              <a:ext cx="6614280" cy="3153240"/>
            </a:xfrm>
            <a:prstGeom prst="ellipse">
              <a:avLst/>
            </a:prstGeom>
            <a:solidFill>
              <a:schemeClr val="bg1">
                <a:lumMod val="75000"/>
              </a:schemeClr>
            </a:solidFill>
            <a:ln>
              <a:round/>
            </a:ln>
          </p:spPr>
          <p:style>
            <a:lnRef idx="2">
              <a:schemeClr val="accent1">
                <a:shade val="50000"/>
              </a:schemeClr>
            </a:lnRef>
            <a:fillRef idx="1">
              <a:schemeClr val="accent1"/>
            </a:fillRef>
            <a:effectRef idx="0">
              <a:schemeClr val="accent1"/>
            </a:effectRef>
            <a:fontRef idx="minor"/>
          </p:style>
          <p:txBody>
            <a:bodyPr lIns="90240" tIns="45120" rIns="90240" bIns="45120" anchor="ctr">
              <a:noAutofit/>
            </a:bodyPr>
            <a:lstStyle/>
            <a:p>
              <a:pPr algn="r">
                <a:lnSpc>
                  <a:spcPct val="100000"/>
                </a:lnSpc>
              </a:pPr>
              <a:endParaRPr lang="en-AU" sz="1200" spc="-1" dirty="0">
                <a:latin typeface="Arial"/>
              </a:endParaRPr>
            </a:p>
            <a:p>
              <a:pPr algn="r">
                <a:lnSpc>
                  <a:spcPct val="100000"/>
                </a:lnSpc>
              </a:pPr>
              <a:endParaRPr lang="en-AU" sz="1200" spc="-1" dirty="0">
                <a:latin typeface="Arial"/>
              </a:endParaRPr>
            </a:p>
            <a:p>
              <a:pPr algn="r">
                <a:lnSpc>
                  <a:spcPct val="100000"/>
                </a:lnSpc>
              </a:pPr>
              <a:endParaRPr lang="en-AU" sz="1200" spc="-1" dirty="0">
                <a:latin typeface="Arial"/>
              </a:endParaRPr>
            </a:p>
            <a:p>
              <a:pPr algn="r">
                <a:lnSpc>
                  <a:spcPct val="100000"/>
                </a:lnSpc>
              </a:pPr>
              <a:endParaRPr lang="en-AU" sz="1200" spc="-1" dirty="0">
                <a:latin typeface="Arial"/>
              </a:endParaRPr>
            </a:p>
            <a:p>
              <a:pPr algn="r">
                <a:lnSpc>
                  <a:spcPct val="100000"/>
                </a:lnSpc>
              </a:pPr>
              <a:endParaRPr lang="en-AU" sz="1200" spc="-1" dirty="0">
                <a:latin typeface="Arial"/>
              </a:endParaRPr>
            </a:p>
            <a:p>
              <a:pPr algn="r">
                <a:lnSpc>
                  <a:spcPct val="100000"/>
                </a:lnSpc>
              </a:pPr>
              <a:br>
                <a:rPr sz="1200" dirty="0"/>
              </a:br>
              <a:endParaRPr lang="en-AU" sz="1200" spc="-1" dirty="0">
                <a:latin typeface="Arial"/>
              </a:endParaRPr>
            </a:p>
            <a:p>
              <a:pPr algn="ctr">
                <a:lnSpc>
                  <a:spcPct val="100000"/>
                </a:lnSpc>
              </a:pPr>
              <a:endParaRPr lang="en-AU" sz="1200" spc="-1" dirty="0">
                <a:latin typeface="Arial"/>
              </a:endParaRPr>
            </a:p>
            <a:p>
              <a:pPr algn="ctr">
                <a:lnSpc>
                  <a:spcPct val="100000"/>
                </a:lnSpc>
              </a:pPr>
              <a:endParaRPr lang="en-AU" sz="1200" spc="-1" dirty="0">
                <a:latin typeface="Arial"/>
              </a:endParaRPr>
            </a:p>
            <a:p>
              <a:pPr algn="ctr">
                <a:lnSpc>
                  <a:spcPct val="100000"/>
                </a:lnSpc>
              </a:pPr>
              <a:endParaRPr lang="en-AU" sz="1200" spc="-1" dirty="0">
                <a:latin typeface="Arial"/>
              </a:endParaRPr>
            </a:p>
            <a:p>
              <a:pPr algn="ctr">
                <a:lnSpc>
                  <a:spcPct val="100000"/>
                </a:lnSpc>
              </a:pPr>
              <a:endParaRPr lang="en-AU" sz="1200" spc="-1" dirty="0">
                <a:latin typeface="Arial"/>
              </a:endParaRPr>
            </a:p>
          </p:txBody>
        </p:sp>
        <p:sp>
          <p:nvSpPr>
            <p:cNvPr id="6" name="CustomShape 3">
              <a:extLst>
                <a:ext uri="{FF2B5EF4-FFF2-40B4-BE49-F238E27FC236}">
                  <a16:creationId xmlns:a16="http://schemas.microsoft.com/office/drawing/2014/main" id="{2CC623A8-A9FE-51F7-18A9-3B6100618295}"/>
                </a:ext>
              </a:extLst>
            </p:cNvPr>
            <p:cNvSpPr/>
            <p:nvPr/>
          </p:nvSpPr>
          <p:spPr>
            <a:xfrm>
              <a:off x="2606040" y="1784160"/>
              <a:ext cx="3455640" cy="2212920"/>
            </a:xfrm>
            <a:prstGeom prst="ellipse">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a:lstStyle/>
            <a:p>
              <a:endParaRPr lang="en-US" sz="1200"/>
            </a:p>
          </p:txBody>
        </p:sp>
        <p:sp>
          <p:nvSpPr>
            <p:cNvPr id="9" name="CustomShape 4">
              <a:extLst>
                <a:ext uri="{FF2B5EF4-FFF2-40B4-BE49-F238E27FC236}">
                  <a16:creationId xmlns:a16="http://schemas.microsoft.com/office/drawing/2014/main" id="{404157E6-8E48-3731-06DD-E8F34656B07B}"/>
                </a:ext>
              </a:extLst>
            </p:cNvPr>
            <p:cNvSpPr/>
            <p:nvPr/>
          </p:nvSpPr>
          <p:spPr>
            <a:xfrm>
              <a:off x="4505400" y="2609280"/>
              <a:ext cx="755280" cy="456480"/>
            </a:xfrm>
            <a:prstGeom prst="curvedLeftArrow">
              <a:avLst>
                <a:gd name="adj1" fmla="val 25000"/>
                <a:gd name="adj2" fmla="val 50000"/>
                <a:gd name="adj3" fmla="val 25000"/>
              </a:avLst>
            </a:prstGeom>
            <a:gradFill rotWithShape="0">
              <a:gsLst>
                <a:gs pos="0">
                  <a:srgbClr val="C8924B"/>
                </a:gs>
                <a:gs pos="100000">
                  <a:srgbClr val="C68505"/>
                </a:gs>
              </a:gsLst>
              <a:lin ang="5400000"/>
            </a:gradFill>
            <a:ln>
              <a:solidFill>
                <a:srgbClr val="B5DCDE"/>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sz="1200"/>
            </a:p>
          </p:txBody>
        </p:sp>
        <p:sp>
          <p:nvSpPr>
            <p:cNvPr id="11" name="CustomShape 5">
              <a:extLst>
                <a:ext uri="{FF2B5EF4-FFF2-40B4-BE49-F238E27FC236}">
                  <a16:creationId xmlns:a16="http://schemas.microsoft.com/office/drawing/2014/main" id="{F62903EA-AC6E-3323-AD7C-F6FAECE89D90}"/>
                </a:ext>
              </a:extLst>
            </p:cNvPr>
            <p:cNvSpPr/>
            <p:nvPr/>
          </p:nvSpPr>
          <p:spPr>
            <a:xfrm>
              <a:off x="4333680" y="3123360"/>
              <a:ext cx="2160360" cy="171000"/>
            </a:xfrm>
            <a:prstGeom prst="rightArrow">
              <a:avLst>
                <a:gd name="adj1" fmla="val 50000"/>
                <a:gd name="adj2" fmla="val 50000"/>
              </a:avLst>
            </a:prstGeom>
            <a:gradFill rotWithShape="0">
              <a:gsLst>
                <a:gs pos="0">
                  <a:srgbClr val="C8924B"/>
                </a:gs>
                <a:gs pos="100000">
                  <a:srgbClr val="C68505"/>
                </a:gs>
              </a:gsLst>
              <a:lin ang="5400000"/>
            </a:gradFill>
            <a:ln>
              <a:solidFill>
                <a:srgbClr val="B5DCDE"/>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sz="1200"/>
            </a:p>
          </p:txBody>
        </p:sp>
        <p:sp>
          <p:nvSpPr>
            <p:cNvPr id="12" name="CustomShape 6">
              <a:extLst>
                <a:ext uri="{FF2B5EF4-FFF2-40B4-BE49-F238E27FC236}">
                  <a16:creationId xmlns:a16="http://schemas.microsoft.com/office/drawing/2014/main" id="{38933A4A-9B98-80F8-7395-D1FBEBE2F300}"/>
                </a:ext>
              </a:extLst>
            </p:cNvPr>
            <p:cNvSpPr/>
            <p:nvPr/>
          </p:nvSpPr>
          <p:spPr>
            <a:xfrm>
              <a:off x="4333680" y="1980720"/>
              <a:ext cx="2159280" cy="171000"/>
            </a:xfrm>
            <a:prstGeom prst="leftArrow">
              <a:avLst>
                <a:gd name="adj1" fmla="val 50000"/>
                <a:gd name="adj2" fmla="val 50000"/>
              </a:avLst>
            </a:prstGeom>
            <a:gradFill rotWithShape="0">
              <a:gsLst>
                <a:gs pos="0">
                  <a:srgbClr val="C8924B"/>
                </a:gs>
                <a:gs pos="100000">
                  <a:srgbClr val="C68505"/>
                </a:gs>
              </a:gsLst>
              <a:lin ang="5400000"/>
            </a:gradFill>
            <a:ln>
              <a:solidFill>
                <a:srgbClr val="B5DCDE"/>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sz="1200"/>
            </a:p>
          </p:txBody>
        </p:sp>
        <p:sp>
          <p:nvSpPr>
            <p:cNvPr id="13" name="CustomShape 7">
              <a:extLst>
                <a:ext uri="{FF2B5EF4-FFF2-40B4-BE49-F238E27FC236}">
                  <a16:creationId xmlns:a16="http://schemas.microsoft.com/office/drawing/2014/main" id="{BBDBCA34-AEDF-E99D-F1AF-9BC64F4E6848}"/>
                </a:ext>
              </a:extLst>
            </p:cNvPr>
            <p:cNvSpPr/>
            <p:nvPr/>
          </p:nvSpPr>
          <p:spPr>
            <a:xfrm>
              <a:off x="4333680" y="2152080"/>
              <a:ext cx="1727280" cy="341280"/>
            </a:xfrm>
            <a:prstGeom prst="rect">
              <a:avLst/>
            </a:prstGeom>
            <a:noFill/>
            <a:ln w="9360">
              <a:noFill/>
            </a:ln>
          </p:spPr>
          <p:style>
            <a:lnRef idx="0">
              <a:scrgbClr r="0" g="0" b="0"/>
            </a:lnRef>
            <a:fillRef idx="0">
              <a:scrgbClr r="0" g="0" b="0"/>
            </a:fillRef>
            <a:effectRef idx="0">
              <a:scrgbClr r="0" g="0" b="0"/>
            </a:effectRef>
            <a:fontRef idx="minor"/>
          </p:style>
          <p:txBody>
            <a:bodyPr lIns="90240" tIns="45120" rIns="90240" bIns="45120">
              <a:noAutofit/>
            </a:bodyPr>
            <a:lstStyle/>
            <a:p>
              <a:pPr>
                <a:lnSpc>
                  <a:spcPct val="100000"/>
                </a:lnSpc>
              </a:pPr>
              <a:r>
                <a:rPr lang="en-AU" sz="1200" b="1" spc="-1">
                  <a:solidFill>
                    <a:srgbClr val="000000"/>
                  </a:solidFill>
                  <a:latin typeface="Calibri"/>
                </a:rPr>
                <a:t>Natural inputs</a:t>
              </a:r>
              <a:r>
                <a:rPr lang="en-AU" sz="1200" spc="-1">
                  <a:solidFill>
                    <a:srgbClr val="000000"/>
                  </a:solidFill>
                  <a:latin typeface="Calibri"/>
                </a:rPr>
                <a:t> (e.g. minerals,  energy, timber, fish and water)</a:t>
              </a:r>
              <a:endParaRPr lang="en-AU" sz="1200" spc="-1">
                <a:latin typeface="Arial"/>
              </a:endParaRPr>
            </a:p>
          </p:txBody>
        </p:sp>
        <p:sp>
          <p:nvSpPr>
            <p:cNvPr id="14" name="CustomShape 8">
              <a:extLst>
                <a:ext uri="{FF2B5EF4-FFF2-40B4-BE49-F238E27FC236}">
                  <a16:creationId xmlns:a16="http://schemas.microsoft.com/office/drawing/2014/main" id="{A3DCDAD4-00AA-04C8-5E39-2E754677A40A}"/>
                </a:ext>
              </a:extLst>
            </p:cNvPr>
            <p:cNvSpPr/>
            <p:nvPr/>
          </p:nvSpPr>
          <p:spPr>
            <a:xfrm>
              <a:off x="4276440" y="3295080"/>
              <a:ext cx="1673280" cy="478080"/>
            </a:xfrm>
            <a:prstGeom prst="rect">
              <a:avLst/>
            </a:prstGeom>
            <a:noFill/>
            <a:ln w="9360">
              <a:noFill/>
            </a:ln>
          </p:spPr>
          <p:style>
            <a:lnRef idx="0">
              <a:scrgbClr r="0" g="0" b="0"/>
            </a:lnRef>
            <a:fillRef idx="0">
              <a:scrgbClr r="0" g="0" b="0"/>
            </a:fillRef>
            <a:effectRef idx="0">
              <a:scrgbClr r="0" g="0" b="0"/>
            </a:effectRef>
            <a:fontRef idx="minor"/>
          </p:style>
          <p:txBody>
            <a:bodyPr lIns="90240" tIns="45120" rIns="90240" bIns="45120">
              <a:noAutofit/>
            </a:bodyPr>
            <a:lstStyle/>
            <a:p>
              <a:pPr>
                <a:lnSpc>
                  <a:spcPct val="100000"/>
                </a:lnSpc>
              </a:pPr>
              <a:r>
                <a:rPr lang="en-AU" sz="1200" b="1" spc="-1">
                  <a:solidFill>
                    <a:srgbClr val="000000"/>
                  </a:solidFill>
                  <a:latin typeface="Calibri"/>
                </a:rPr>
                <a:t>Residuals</a:t>
              </a:r>
              <a:r>
                <a:rPr lang="en-AU" sz="1200" spc="-1">
                  <a:solidFill>
                    <a:srgbClr val="000000"/>
                  </a:solidFill>
                  <a:latin typeface="Calibri"/>
                </a:rPr>
                <a:t> (e.g. air emissions, solid waste, return flows of water)</a:t>
              </a:r>
              <a:endParaRPr lang="en-AU" sz="1200" spc="-1">
                <a:latin typeface="Arial"/>
              </a:endParaRPr>
            </a:p>
          </p:txBody>
        </p:sp>
        <p:sp>
          <p:nvSpPr>
            <p:cNvPr id="15" name="CustomShape 9">
              <a:extLst>
                <a:ext uri="{FF2B5EF4-FFF2-40B4-BE49-F238E27FC236}">
                  <a16:creationId xmlns:a16="http://schemas.microsoft.com/office/drawing/2014/main" id="{7A8D1C46-DF8A-90A2-06F2-B042E2B4A882}"/>
                </a:ext>
              </a:extLst>
            </p:cNvPr>
            <p:cNvSpPr/>
            <p:nvPr/>
          </p:nvSpPr>
          <p:spPr>
            <a:xfrm>
              <a:off x="6896880" y="1841400"/>
              <a:ext cx="1327680" cy="341640"/>
            </a:xfrm>
            <a:prstGeom prst="rect">
              <a:avLst/>
            </a:prstGeom>
            <a:noFill/>
            <a:ln w="9360">
              <a:noFill/>
            </a:ln>
          </p:spPr>
          <p:style>
            <a:lnRef idx="0">
              <a:scrgbClr r="0" g="0" b="0"/>
            </a:lnRef>
            <a:fillRef idx="0">
              <a:scrgbClr r="0" g="0" b="0"/>
            </a:fillRef>
            <a:effectRef idx="0">
              <a:scrgbClr r="0" g="0" b="0"/>
            </a:effectRef>
            <a:fontRef idx="minor"/>
          </p:style>
          <p:txBody>
            <a:bodyPr wrap="none" lIns="90240" tIns="45120" rIns="90240" bIns="45120">
              <a:noAutofit/>
            </a:bodyPr>
            <a:lstStyle/>
            <a:p>
              <a:pPr>
                <a:lnSpc>
                  <a:spcPct val="100000"/>
                </a:lnSpc>
              </a:pPr>
              <a:r>
                <a:rPr lang="en-AU" sz="1867" b="1" spc="-1" dirty="0">
                  <a:solidFill>
                    <a:srgbClr val="000000"/>
                  </a:solidFill>
                  <a:latin typeface="Calibri"/>
                </a:rPr>
                <a:t>Environment</a:t>
              </a:r>
              <a:endParaRPr lang="en-AU" sz="1867" b="1" spc="-1" dirty="0">
                <a:latin typeface="Arial"/>
              </a:endParaRPr>
            </a:p>
          </p:txBody>
        </p:sp>
        <p:sp>
          <p:nvSpPr>
            <p:cNvPr id="16" name="CustomShape 10">
              <a:extLst>
                <a:ext uri="{FF2B5EF4-FFF2-40B4-BE49-F238E27FC236}">
                  <a16:creationId xmlns:a16="http://schemas.microsoft.com/office/drawing/2014/main" id="{6FC09E47-C907-BAE7-255C-606B2E144E25}"/>
                </a:ext>
              </a:extLst>
            </p:cNvPr>
            <p:cNvSpPr/>
            <p:nvPr/>
          </p:nvSpPr>
          <p:spPr>
            <a:xfrm>
              <a:off x="3038400" y="2161440"/>
              <a:ext cx="992520" cy="341640"/>
            </a:xfrm>
            <a:prstGeom prst="rect">
              <a:avLst/>
            </a:prstGeom>
            <a:noFill/>
            <a:ln w="9360">
              <a:noFill/>
            </a:ln>
          </p:spPr>
          <p:style>
            <a:lnRef idx="0">
              <a:scrgbClr r="0" g="0" b="0"/>
            </a:lnRef>
            <a:fillRef idx="0">
              <a:scrgbClr r="0" g="0" b="0"/>
            </a:fillRef>
            <a:effectRef idx="0">
              <a:scrgbClr r="0" g="0" b="0"/>
            </a:effectRef>
            <a:fontRef idx="minor"/>
          </p:style>
          <p:txBody>
            <a:bodyPr lIns="90240" tIns="45120" rIns="90240" bIns="45120">
              <a:noAutofit/>
            </a:bodyPr>
            <a:lstStyle/>
            <a:p>
              <a:pPr>
                <a:lnSpc>
                  <a:spcPct val="100000"/>
                </a:lnSpc>
              </a:pPr>
              <a:r>
                <a:rPr lang="en-AU" sz="1867" b="1" spc="-1" dirty="0">
                  <a:solidFill>
                    <a:srgbClr val="000000"/>
                  </a:solidFill>
                  <a:latin typeface="Calibri"/>
                </a:rPr>
                <a:t>Economy</a:t>
              </a:r>
              <a:endParaRPr lang="en-AU" sz="1867" b="1" spc="-1" dirty="0">
                <a:latin typeface="Arial"/>
              </a:endParaRPr>
            </a:p>
          </p:txBody>
        </p:sp>
        <p:sp>
          <p:nvSpPr>
            <p:cNvPr id="17" name="CustomShape 11">
              <a:extLst>
                <a:ext uri="{FF2B5EF4-FFF2-40B4-BE49-F238E27FC236}">
                  <a16:creationId xmlns:a16="http://schemas.microsoft.com/office/drawing/2014/main" id="{1D523B42-F9BB-4DB5-C7B2-792AC928AD4D}"/>
                </a:ext>
              </a:extLst>
            </p:cNvPr>
            <p:cNvSpPr/>
            <p:nvPr/>
          </p:nvSpPr>
          <p:spPr>
            <a:xfrm>
              <a:off x="5420880" y="2723400"/>
              <a:ext cx="553680" cy="204480"/>
            </a:xfrm>
            <a:prstGeom prst="rect">
              <a:avLst/>
            </a:prstGeom>
            <a:noFill/>
            <a:ln w="9360">
              <a:noFill/>
            </a:ln>
          </p:spPr>
          <p:style>
            <a:lnRef idx="0">
              <a:scrgbClr r="0" g="0" b="0"/>
            </a:lnRef>
            <a:fillRef idx="0">
              <a:scrgbClr r="0" g="0" b="0"/>
            </a:fillRef>
            <a:effectRef idx="0">
              <a:scrgbClr r="0" g="0" b="0"/>
            </a:effectRef>
            <a:fontRef idx="minor"/>
          </p:style>
          <p:txBody>
            <a:bodyPr wrap="none" lIns="90240" tIns="45120" rIns="90240" bIns="45120">
              <a:noAutofit/>
            </a:bodyPr>
            <a:lstStyle/>
            <a:p>
              <a:pPr>
                <a:lnSpc>
                  <a:spcPct val="100000"/>
                </a:lnSpc>
              </a:pPr>
              <a:r>
                <a:rPr lang="en-AU" sz="1200" b="1" spc="-1">
                  <a:solidFill>
                    <a:srgbClr val="000000"/>
                  </a:solidFill>
                  <a:latin typeface="Calibri"/>
                </a:rPr>
                <a:t>Products</a:t>
              </a:r>
              <a:endParaRPr lang="en-AU" sz="1200" spc="-1">
                <a:latin typeface="Arial"/>
              </a:endParaRPr>
            </a:p>
          </p:txBody>
        </p:sp>
        <p:sp>
          <p:nvSpPr>
            <p:cNvPr id="18" name="CustomShape 12">
              <a:extLst>
                <a:ext uri="{FF2B5EF4-FFF2-40B4-BE49-F238E27FC236}">
                  <a16:creationId xmlns:a16="http://schemas.microsoft.com/office/drawing/2014/main" id="{4EAC10DB-EC87-B118-7482-345095283E0C}"/>
                </a:ext>
              </a:extLst>
            </p:cNvPr>
            <p:cNvSpPr/>
            <p:nvPr/>
          </p:nvSpPr>
          <p:spPr>
            <a:xfrm>
              <a:off x="3137400" y="2494800"/>
              <a:ext cx="720720" cy="478080"/>
            </a:xfrm>
            <a:prstGeom prst="rect">
              <a:avLst/>
            </a:prstGeom>
            <a:noFill/>
            <a:ln w="9360">
              <a:noFill/>
            </a:ln>
          </p:spPr>
          <p:style>
            <a:lnRef idx="0">
              <a:scrgbClr r="0" g="0" b="0"/>
            </a:lnRef>
            <a:fillRef idx="0">
              <a:scrgbClr r="0" g="0" b="0"/>
            </a:fillRef>
            <a:effectRef idx="0">
              <a:scrgbClr r="0" g="0" b="0"/>
            </a:effectRef>
            <a:fontRef idx="minor"/>
          </p:style>
          <p:txBody>
            <a:bodyPr wrap="none" lIns="90240" tIns="45120" rIns="90240" bIns="45120">
              <a:noAutofit/>
            </a:bodyPr>
            <a:lstStyle/>
            <a:p>
              <a:pPr>
                <a:lnSpc>
                  <a:spcPct val="100000"/>
                </a:lnSpc>
              </a:pPr>
              <a:r>
                <a:rPr lang="en-AU" sz="1200" spc="-1" dirty="0">
                  <a:solidFill>
                    <a:srgbClr val="000000"/>
                  </a:solidFill>
                  <a:latin typeface="Calibri"/>
                </a:rPr>
                <a:t>Enterprises,</a:t>
              </a:r>
              <a:endParaRPr lang="en-AU" sz="1200" spc="-1" dirty="0">
                <a:latin typeface="Arial"/>
              </a:endParaRPr>
            </a:p>
            <a:p>
              <a:pPr>
                <a:lnSpc>
                  <a:spcPct val="100000"/>
                </a:lnSpc>
              </a:pPr>
              <a:r>
                <a:rPr lang="en-AU" sz="1200" spc="-1" dirty="0">
                  <a:solidFill>
                    <a:srgbClr val="000000"/>
                  </a:solidFill>
                  <a:latin typeface="Calibri"/>
                </a:rPr>
                <a:t>Households &amp;</a:t>
              </a:r>
              <a:endParaRPr lang="en-AU" sz="1200" spc="-1" dirty="0">
                <a:latin typeface="Arial"/>
              </a:endParaRPr>
            </a:p>
            <a:p>
              <a:pPr>
                <a:lnSpc>
                  <a:spcPct val="100000"/>
                </a:lnSpc>
              </a:pPr>
              <a:r>
                <a:rPr lang="en-AU" sz="1200" spc="-1" dirty="0">
                  <a:solidFill>
                    <a:srgbClr val="000000"/>
                  </a:solidFill>
                  <a:latin typeface="Calibri"/>
                </a:rPr>
                <a:t>Government</a:t>
              </a:r>
              <a:endParaRPr lang="en-AU" sz="1200" spc="-1" dirty="0">
                <a:latin typeface="Arial"/>
              </a:endParaRPr>
            </a:p>
          </p:txBody>
        </p:sp>
        <p:sp>
          <p:nvSpPr>
            <p:cNvPr id="19" name="CustomShape 13">
              <a:extLst>
                <a:ext uri="{FF2B5EF4-FFF2-40B4-BE49-F238E27FC236}">
                  <a16:creationId xmlns:a16="http://schemas.microsoft.com/office/drawing/2014/main" id="{75832BCC-F371-928E-1AE2-FED970245E43}"/>
                </a:ext>
              </a:extLst>
            </p:cNvPr>
            <p:cNvSpPr/>
            <p:nvPr/>
          </p:nvSpPr>
          <p:spPr>
            <a:xfrm>
              <a:off x="6948360" y="2298240"/>
              <a:ext cx="1618560" cy="1162440"/>
            </a:xfrm>
            <a:prstGeom prst="rect">
              <a:avLst/>
            </a:prstGeom>
            <a:noFill/>
            <a:ln w="9360">
              <a:noFill/>
            </a:ln>
          </p:spPr>
          <p:style>
            <a:lnRef idx="0">
              <a:scrgbClr r="0" g="0" b="0"/>
            </a:lnRef>
            <a:fillRef idx="0">
              <a:scrgbClr r="0" g="0" b="0"/>
            </a:fillRef>
            <a:effectRef idx="0">
              <a:scrgbClr r="0" g="0" b="0"/>
            </a:effectRef>
            <a:fontRef idx="minor"/>
          </p:style>
          <p:txBody>
            <a:bodyPr lIns="90240" tIns="45120" rIns="90240" bIns="45120">
              <a:noAutofit/>
            </a:bodyPr>
            <a:lstStyle/>
            <a:p>
              <a:pPr>
                <a:lnSpc>
                  <a:spcPct val="100000"/>
                </a:lnSpc>
              </a:pPr>
              <a:r>
                <a:rPr lang="en-AU" sz="1200" spc="-1" dirty="0">
                  <a:solidFill>
                    <a:srgbClr val="000000"/>
                  </a:solidFill>
                  <a:latin typeface="Calibri"/>
                </a:rPr>
                <a:t>Mineral and energy resources</a:t>
              </a:r>
              <a:endParaRPr lang="en-AU" sz="1200" spc="-1" dirty="0">
                <a:latin typeface="Arial"/>
              </a:endParaRPr>
            </a:p>
            <a:p>
              <a:pPr>
                <a:lnSpc>
                  <a:spcPct val="100000"/>
                </a:lnSpc>
              </a:pPr>
              <a:r>
                <a:rPr lang="en-AU" sz="1200" spc="-1" dirty="0">
                  <a:solidFill>
                    <a:srgbClr val="000000"/>
                  </a:solidFill>
                  <a:latin typeface="Calibri"/>
                </a:rPr>
                <a:t>Timber resources</a:t>
              </a:r>
              <a:endParaRPr lang="en-AU" sz="1200" spc="-1" dirty="0">
                <a:latin typeface="Arial"/>
              </a:endParaRPr>
            </a:p>
            <a:p>
              <a:pPr>
                <a:lnSpc>
                  <a:spcPct val="100000"/>
                </a:lnSpc>
              </a:pPr>
              <a:r>
                <a:rPr lang="en-AU" sz="1200" spc="-1" dirty="0">
                  <a:solidFill>
                    <a:srgbClr val="000000"/>
                  </a:solidFill>
                  <a:latin typeface="Calibri"/>
                </a:rPr>
                <a:t>Fish resources</a:t>
              </a:r>
              <a:endParaRPr lang="en-AU" sz="1200" spc="-1" dirty="0">
                <a:latin typeface="Arial"/>
              </a:endParaRPr>
            </a:p>
            <a:p>
              <a:pPr>
                <a:lnSpc>
                  <a:spcPct val="100000"/>
                </a:lnSpc>
              </a:pPr>
              <a:r>
                <a:rPr lang="en-AU" sz="1200" spc="-1" dirty="0">
                  <a:solidFill>
                    <a:srgbClr val="000000"/>
                  </a:solidFill>
                  <a:latin typeface="Calibri"/>
                </a:rPr>
                <a:t>Water resources</a:t>
              </a:r>
              <a:endParaRPr lang="en-AU" sz="1200" spc="-1" dirty="0">
                <a:latin typeface="Arial"/>
              </a:endParaRPr>
            </a:p>
            <a:p>
              <a:pPr>
                <a:lnSpc>
                  <a:spcPct val="100000"/>
                </a:lnSpc>
              </a:pPr>
              <a:r>
                <a:rPr lang="en-AU" sz="1200" spc="-1" dirty="0">
                  <a:solidFill>
                    <a:srgbClr val="000000"/>
                  </a:solidFill>
                  <a:latin typeface="Calibri"/>
                </a:rPr>
                <a:t>Soil resources</a:t>
              </a:r>
              <a:endParaRPr lang="en-AU" sz="1200" spc="-1" dirty="0">
                <a:latin typeface="Arial"/>
              </a:endParaRPr>
            </a:p>
            <a:p>
              <a:pPr>
                <a:lnSpc>
                  <a:spcPct val="100000"/>
                </a:lnSpc>
              </a:pPr>
              <a:r>
                <a:rPr lang="en-AU" sz="1200" spc="-1" dirty="0">
                  <a:solidFill>
                    <a:srgbClr val="000000"/>
                  </a:solidFill>
                  <a:latin typeface="Calibri"/>
                </a:rPr>
                <a:t>Land</a:t>
              </a:r>
              <a:endParaRPr lang="en-AU" sz="1200" spc="-1" dirty="0">
                <a:latin typeface="Arial"/>
              </a:endParaRPr>
            </a:p>
            <a:p>
              <a:pPr>
                <a:lnSpc>
                  <a:spcPct val="100000"/>
                </a:lnSpc>
              </a:pPr>
              <a:endParaRPr lang="en-AU" sz="1200" spc="-1" dirty="0">
                <a:latin typeface="Arial"/>
              </a:endParaRPr>
            </a:p>
            <a:p>
              <a:pPr>
                <a:lnSpc>
                  <a:spcPct val="100000"/>
                </a:lnSpc>
              </a:pPr>
              <a:endParaRPr lang="en-AU" sz="1200" spc="-1" dirty="0">
                <a:latin typeface="Arial"/>
              </a:endParaRPr>
            </a:p>
          </p:txBody>
        </p:sp>
      </p:grpSp>
      <p:pic>
        <p:nvPicPr>
          <p:cNvPr id="10" name="Picture 9">
            <a:extLst>
              <a:ext uri="{FF2B5EF4-FFF2-40B4-BE49-F238E27FC236}">
                <a16:creationId xmlns:a16="http://schemas.microsoft.com/office/drawing/2014/main" id="{0B69E533-6AF5-B3AA-082B-39C7110D87E3}"/>
              </a:ext>
            </a:extLst>
          </p:cNvPr>
          <p:cNvPicPr>
            <a:picLocks noChangeAspect="1"/>
          </p:cNvPicPr>
          <p:nvPr/>
        </p:nvPicPr>
        <p:blipFill>
          <a:blip r:embed="rId4"/>
          <a:stretch>
            <a:fillRect/>
          </a:stretch>
        </p:blipFill>
        <p:spPr>
          <a:xfrm>
            <a:off x="4382260" y="3734841"/>
            <a:ext cx="1965776" cy="2444400"/>
          </a:xfrm>
          <a:prstGeom prst="rect">
            <a:avLst/>
          </a:prstGeom>
        </p:spPr>
      </p:pic>
      <p:sp>
        <p:nvSpPr>
          <p:cNvPr id="20" name="TextBox 19">
            <a:extLst>
              <a:ext uri="{FF2B5EF4-FFF2-40B4-BE49-F238E27FC236}">
                <a16:creationId xmlns:a16="http://schemas.microsoft.com/office/drawing/2014/main" id="{49745A75-0D6A-878E-0330-89B4A59445AC}"/>
              </a:ext>
            </a:extLst>
          </p:cNvPr>
          <p:cNvSpPr txBox="1"/>
          <p:nvPr/>
        </p:nvSpPr>
        <p:spPr>
          <a:xfrm>
            <a:off x="9762309" y="5715474"/>
            <a:ext cx="2429691" cy="276999"/>
          </a:xfrm>
          <a:prstGeom prst="rect">
            <a:avLst/>
          </a:prstGeom>
          <a:noFill/>
        </p:spPr>
        <p:txBody>
          <a:bodyPr wrap="square">
            <a:spAutoFit/>
          </a:bodyPr>
          <a:lstStyle/>
          <a:p>
            <a:r>
              <a:rPr lang="en-AU" sz="1200" i="1" dirty="0"/>
              <a:t>Source: SEEA 2012, United Nation  </a:t>
            </a:r>
          </a:p>
        </p:txBody>
      </p:sp>
    </p:spTree>
    <p:extLst>
      <p:ext uri="{BB962C8B-B14F-4D97-AF65-F5344CB8AC3E}">
        <p14:creationId xmlns:p14="http://schemas.microsoft.com/office/powerpoint/2010/main" val="3986704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9B95-3E58-BDAB-A636-9D24F2CED86B}"/>
              </a:ext>
            </a:extLst>
          </p:cNvPr>
          <p:cNvSpPr>
            <a:spLocks noGrp="1"/>
          </p:cNvSpPr>
          <p:nvPr>
            <p:ph type="title"/>
          </p:nvPr>
        </p:nvSpPr>
        <p:spPr/>
        <p:txBody>
          <a:bodyPr/>
          <a:lstStyle/>
          <a:p>
            <a:r>
              <a:rPr lang="en-US" dirty="0"/>
              <a:t>SEEA accounts</a:t>
            </a:r>
          </a:p>
        </p:txBody>
      </p:sp>
      <p:sp>
        <p:nvSpPr>
          <p:cNvPr id="5" name="Slide Number Placeholder 4">
            <a:extLst>
              <a:ext uri="{FF2B5EF4-FFF2-40B4-BE49-F238E27FC236}">
                <a16:creationId xmlns:a16="http://schemas.microsoft.com/office/drawing/2014/main" id="{3550BF13-31CB-38D0-7704-D24FD3735FDC}"/>
              </a:ext>
            </a:extLst>
          </p:cNvPr>
          <p:cNvSpPr>
            <a:spLocks noGrp="1"/>
          </p:cNvSpPr>
          <p:nvPr>
            <p:ph type="sldNum" sz="quarter" idx="12"/>
          </p:nvPr>
        </p:nvSpPr>
        <p:spPr/>
        <p:txBody>
          <a:bodyPr/>
          <a:lstStyle/>
          <a:p>
            <a:fld id="{919823AD-95EC-44A3-9EE2-07FA7B06177D}" type="slidenum">
              <a:rPr lang="en-AU" smtClean="0"/>
              <a:pPr/>
              <a:t>5</a:t>
            </a:fld>
            <a:endParaRPr lang="en-AU" dirty="0"/>
          </a:p>
        </p:txBody>
      </p:sp>
      <p:sp>
        <p:nvSpPr>
          <p:cNvPr id="6" name="Content Placeholder 5">
            <a:extLst>
              <a:ext uri="{FF2B5EF4-FFF2-40B4-BE49-F238E27FC236}">
                <a16:creationId xmlns:a16="http://schemas.microsoft.com/office/drawing/2014/main" id="{A7764D60-C097-0720-9C52-AFB4904CD87A}"/>
              </a:ext>
            </a:extLst>
          </p:cNvPr>
          <p:cNvSpPr>
            <a:spLocks noGrp="1"/>
          </p:cNvSpPr>
          <p:nvPr>
            <p:ph sz="half" idx="13"/>
          </p:nvPr>
        </p:nvSpPr>
        <p:spPr/>
        <p:txBody>
          <a:bodyPr/>
          <a:lstStyle/>
          <a:p>
            <a:endParaRPr lang="en-US" dirty="0"/>
          </a:p>
        </p:txBody>
      </p:sp>
      <p:pic>
        <p:nvPicPr>
          <p:cNvPr id="7" name="Content Placeholder 6">
            <a:extLst>
              <a:ext uri="{FF2B5EF4-FFF2-40B4-BE49-F238E27FC236}">
                <a16:creationId xmlns:a16="http://schemas.microsoft.com/office/drawing/2014/main" id="{8214752D-D8A6-DF93-E3E6-FEBB1C716D67}"/>
              </a:ext>
            </a:extLst>
          </p:cNvPr>
          <p:cNvPicPr>
            <a:picLocks noChangeAspect="1"/>
          </p:cNvPicPr>
          <p:nvPr/>
        </p:nvPicPr>
        <p:blipFill>
          <a:blip r:embed="rId2"/>
          <a:stretch>
            <a:fillRect/>
          </a:stretch>
        </p:blipFill>
        <p:spPr>
          <a:xfrm>
            <a:off x="1317780" y="1220755"/>
            <a:ext cx="9506786" cy="4904879"/>
          </a:xfrm>
          <a:prstGeom prst="rect">
            <a:avLst/>
          </a:prstGeom>
        </p:spPr>
      </p:pic>
      <p:sp>
        <p:nvSpPr>
          <p:cNvPr id="9" name="TextBox 8">
            <a:extLst>
              <a:ext uri="{FF2B5EF4-FFF2-40B4-BE49-F238E27FC236}">
                <a16:creationId xmlns:a16="http://schemas.microsoft.com/office/drawing/2014/main" id="{CCF3D60F-B39D-BD6B-35FD-0F9E8FBF19A2}"/>
              </a:ext>
            </a:extLst>
          </p:cNvPr>
          <p:cNvSpPr txBox="1"/>
          <p:nvPr/>
        </p:nvSpPr>
        <p:spPr>
          <a:xfrm>
            <a:off x="9056914" y="5712699"/>
            <a:ext cx="2415685" cy="276999"/>
          </a:xfrm>
          <a:prstGeom prst="rect">
            <a:avLst/>
          </a:prstGeom>
          <a:noFill/>
        </p:spPr>
        <p:txBody>
          <a:bodyPr wrap="square">
            <a:spAutoFit/>
          </a:bodyPr>
          <a:lstStyle/>
          <a:p>
            <a:r>
              <a:rPr lang="en-AU" sz="1200" i="1" dirty="0"/>
              <a:t>Source: SEEA 2012, United Nation </a:t>
            </a:r>
          </a:p>
        </p:txBody>
      </p:sp>
    </p:spTree>
    <p:extLst>
      <p:ext uri="{BB962C8B-B14F-4D97-AF65-F5344CB8AC3E}">
        <p14:creationId xmlns:p14="http://schemas.microsoft.com/office/powerpoint/2010/main" val="410761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5BA891-51F3-13AA-74B8-3DDDEE74A461}"/>
              </a:ext>
            </a:extLst>
          </p:cNvPr>
          <p:cNvPicPr>
            <a:picLocks noChangeAspect="1"/>
          </p:cNvPicPr>
          <p:nvPr/>
        </p:nvPicPr>
        <p:blipFill>
          <a:blip r:embed="rId3"/>
          <a:stretch>
            <a:fillRect/>
          </a:stretch>
        </p:blipFill>
        <p:spPr>
          <a:xfrm>
            <a:off x="2643963" y="2738705"/>
            <a:ext cx="2430089" cy="3520759"/>
          </a:xfrm>
          <a:prstGeom prst="rect">
            <a:avLst/>
          </a:prstGeom>
        </p:spPr>
      </p:pic>
      <p:sp>
        <p:nvSpPr>
          <p:cNvPr id="5" name="Slide Number Placeholder 4">
            <a:extLst>
              <a:ext uri="{FF2B5EF4-FFF2-40B4-BE49-F238E27FC236}">
                <a16:creationId xmlns:a16="http://schemas.microsoft.com/office/drawing/2014/main" id="{8145FE80-47D9-D3B6-CBFB-A3C074247DC9}"/>
              </a:ext>
            </a:extLst>
          </p:cNvPr>
          <p:cNvSpPr>
            <a:spLocks noGrp="1"/>
          </p:cNvSpPr>
          <p:nvPr>
            <p:ph type="sldNum" sz="quarter" idx="12"/>
          </p:nvPr>
        </p:nvSpPr>
        <p:spPr/>
        <p:txBody>
          <a:bodyPr/>
          <a:lstStyle/>
          <a:p>
            <a:fld id="{919823AD-95EC-44A3-9EE2-07FA7B06177D}" type="slidenum">
              <a:rPr lang="en-AU" smtClean="0"/>
              <a:pPr/>
              <a:t>6</a:t>
            </a:fld>
            <a:endParaRPr lang="en-AU" dirty="0"/>
          </a:p>
        </p:txBody>
      </p:sp>
      <p:sp>
        <p:nvSpPr>
          <p:cNvPr id="7" name="Title 1">
            <a:extLst>
              <a:ext uri="{FF2B5EF4-FFF2-40B4-BE49-F238E27FC236}">
                <a16:creationId xmlns:a16="http://schemas.microsoft.com/office/drawing/2014/main" id="{B5CE044B-27C0-7316-D76E-E2762D04CF88}"/>
              </a:ext>
            </a:extLst>
          </p:cNvPr>
          <p:cNvSpPr>
            <a:spLocks noGrp="1"/>
          </p:cNvSpPr>
          <p:nvPr>
            <p:ph type="title"/>
          </p:nvPr>
        </p:nvSpPr>
        <p:spPr>
          <a:xfrm>
            <a:off x="1295400" y="0"/>
            <a:ext cx="9408584" cy="1221317"/>
          </a:xfrm>
        </p:spPr>
        <p:txBody>
          <a:bodyPr/>
          <a:lstStyle/>
          <a:p>
            <a:r>
              <a:rPr lang="en-US" dirty="0"/>
              <a:t>Relevant frameworks: SEEA EA</a:t>
            </a:r>
          </a:p>
        </p:txBody>
      </p:sp>
      <p:pic>
        <p:nvPicPr>
          <p:cNvPr id="8" name="Picture 7">
            <a:extLst>
              <a:ext uri="{FF2B5EF4-FFF2-40B4-BE49-F238E27FC236}">
                <a16:creationId xmlns:a16="http://schemas.microsoft.com/office/drawing/2014/main" id="{51712562-AE82-F3BB-9150-7F21D3F220B2}"/>
              </a:ext>
            </a:extLst>
          </p:cNvPr>
          <p:cNvPicPr>
            <a:picLocks noChangeAspect="1"/>
          </p:cNvPicPr>
          <p:nvPr/>
        </p:nvPicPr>
        <p:blipFill>
          <a:blip r:embed="rId4"/>
          <a:stretch>
            <a:fillRect/>
          </a:stretch>
        </p:blipFill>
        <p:spPr>
          <a:xfrm>
            <a:off x="335361" y="1460965"/>
            <a:ext cx="2308602" cy="2962180"/>
          </a:xfrm>
          <a:prstGeom prst="rect">
            <a:avLst/>
          </a:prstGeom>
        </p:spPr>
      </p:pic>
      <p:grpSp>
        <p:nvGrpSpPr>
          <p:cNvPr id="9" name="Group 8">
            <a:extLst>
              <a:ext uri="{FF2B5EF4-FFF2-40B4-BE49-F238E27FC236}">
                <a16:creationId xmlns:a16="http://schemas.microsoft.com/office/drawing/2014/main" id="{3A8EBF1C-A9CC-3B5F-E910-A61186666D1F}"/>
              </a:ext>
            </a:extLst>
          </p:cNvPr>
          <p:cNvGrpSpPr/>
          <p:nvPr/>
        </p:nvGrpSpPr>
        <p:grpSpPr>
          <a:xfrm>
            <a:off x="4943344" y="1448262"/>
            <a:ext cx="6529253" cy="4644017"/>
            <a:chOff x="1397973" y="223320"/>
            <a:chExt cx="9026187" cy="6411359"/>
          </a:xfrm>
        </p:grpSpPr>
        <p:pic>
          <p:nvPicPr>
            <p:cNvPr id="10" name="Picture 9">
              <a:extLst>
                <a:ext uri="{FF2B5EF4-FFF2-40B4-BE49-F238E27FC236}">
                  <a16:creationId xmlns:a16="http://schemas.microsoft.com/office/drawing/2014/main" id="{5509584B-8415-25D2-8156-287C295F3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973" y="223320"/>
              <a:ext cx="9026187" cy="6411359"/>
            </a:xfrm>
            <a:prstGeom prst="rect">
              <a:avLst/>
            </a:prstGeom>
          </p:spPr>
        </p:pic>
        <p:sp>
          <p:nvSpPr>
            <p:cNvPr id="11" name="TextBox 10">
              <a:extLst>
                <a:ext uri="{FF2B5EF4-FFF2-40B4-BE49-F238E27FC236}">
                  <a16:creationId xmlns:a16="http://schemas.microsoft.com/office/drawing/2014/main" id="{14172312-5F26-204B-EFB5-FD31DCC967EF}"/>
                </a:ext>
              </a:extLst>
            </p:cNvPr>
            <p:cNvSpPr txBox="1"/>
            <p:nvPr/>
          </p:nvSpPr>
          <p:spPr>
            <a:xfrm>
              <a:off x="8221576" y="3234986"/>
              <a:ext cx="1260503" cy="382415"/>
            </a:xfrm>
            <a:prstGeom prst="rect">
              <a:avLst/>
            </a:prstGeom>
            <a:noFill/>
          </p:spPr>
          <p:txBody>
            <a:bodyPr wrap="square" rtlCol="0">
              <a:spAutoFit/>
            </a:bodyPr>
            <a:lstStyle/>
            <a:p>
              <a:r>
                <a:rPr lang="en-US" sz="1200" b="1" dirty="0">
                  <a:gradFill>
                    <a:gsLst>
                      <a:gs pos="0">
                        <a:schemeClr val="bg2">
                          <a:lumMod val="25000"/>
                        </a:schemeClr>
                      </a:gs>
                      <a:gs pos="97000">
                        <a:schemeClr val="bg2">
                          <a:lumMod val="25000"/>
                        </a:schemeClr>
                      </a:gs>
                    </a:gsLst>
                    <a:lin ang="5400000" scaled="1"/>
                  </a:gradFill>
                </a:rPr>
                <a:t>Benefits</a:t>
              </a:r>
            </a:p>
          </p:txBody>
        </p:sp>
        <p:sp>
          <p:nvSpPr>
            <p:cNvPr id="12" name="TextBox 11">
              <a:extLst>
                <a:ext uri="{FF2B5EF4-FFF2-40B4-BE49-F238E27FC236}">
                  <a16:creationId xmlns:a16="http://schemas.microsoft.com/office/drawing/2014/main" id="{A4737E8C-BC11-32D1-5462-8C2E23FE5765}"/>
                </a:ext>
              </a:extLst>
            </p:cNvPr>
            <p:cNvSpPr txBox="1"/>
            <p:nvPr/>
          </p:nvSpPr>
          <p:spPr>
            <a:xfrm>
              <a:off x="4717179" y="3126828"/>
              <a:ext cx="1699756" cy="637358"/>
            </a:xfrm>
            <a:prstGeom prst="rect">
              <a:avLst/>
            </a:prstGeom>
            <a:noFill/>
          </p:spPr>
          <p:txBody>
            <a:bodyPr wrap="square" rtlCol="0">
              <a:spAutoFit/>
            </a:bodyPr>
            <a:lstStyle/>
            <a:p>
              <a:pPr algn="ctr"/>
              <a:r>
                <a:rPr lang="en-US" sz="1200" b="1" dirty="0">
                  <a:gradFill>
                    <a:gsLst>
                      <a:gs pos="0">
                        <a:schemeClr val="bg2">
                          <a:lumMod val="25000"/>
                        </a:schemeClr>
                      </a:gs>
                      <a:gs pos="97000">
                        <a:schemeClr val="bg2">
                          <a:lumMod val="25000"/>
                        </a:schemeClr>
                      </a:gs>
                    </a:gsLst>
                    <a:lin ang="5400000" scaled="1"/>
                  </a:gradFill>
                </a:rPr>
                <a:t>Final ecosystem services</a:t>
              </a:r>
            </a:p>
          </p:txBody>
        </p:sp>
        <p:sp>
          <p:nvSpPr>
            <p:cNvPr id="13" name="TextBox 12">
              <a:extLst>
                <a:ext uri="{FF2B5EF4-FFF2-40B4-BE49-F238E27FC236}">
                  <a16:creationId xmlns:a16="http://schemas.microsoft.com/office/drawing/2014/main" id="{B6F83B6C-2CCC-8C9C-D3EE-7EF9B82B0CF2}"/>
                </a:ext>
              </a:extLst>
            </p:cNvPr>
            <p:cNvSpPr txBox="1"/>
            <p:nvPr/>
          </p:nvSpPr>
          <p:spPr>
            <a:xfrm>
              <a:off x="6753727" y="1890719"/>
              <a:ext cx="1162346" cy="382415"/>
            </a:xfrm>
            <a:prstGeom prst="rect">
              <a:avLst/>
            </a:prstGeom>
            <a:noFill/>
          </p:spPr>
          <p:txBody>
            <a:bodyPr wrap="square" rtlCol="0">
              <a:spAutoFit/>
            </a:bodyPr>
            <a:lstStyle/>
            <a:p>
              <a:pPr algn="ctr"/>
              <a:r>
                <a:rPr lang="en-US" sz="1200" b="1" dirty="0">
                  <a:gradFill>
                    <a:gsLst>
                      <a:gs pos="0">
                        <a:schemeClr val="bg2">
                          <a:lumMod val="25000"/>
                        </a:schemeClr>
                      </a:gs>
                      <a:gs pos="97000">
                        <a:schemeClr val="bg2">
                          <a:lumMod val="25000"/>
                        </a:schemeClr>
                      </a:gs>
                    </a:gsLst>
                    <a:lin ang="5400000" scaled="1"/>
                  </a:gradFill>
                </a:rPr>
                <a:t>Economy</a:t>
              </a:r>
            </a:p>
          </p:txBody>
        </p:sp>
        <p:sp>
          <p:nvSpPr>
            <p:cNvPr id="14" name="TextBox 13">
              <a:extLst>
                <a:ext uri="{FF2B5EF4-FFF2-40B4-BE49-F238E27FC236}">
                  <a16:creationId xmlns:a16="http://schemas.microsoft.com/office/drawing/2014/main" id="{A5301772-C635-3B01-D418-9654ECC54C91}"/>
                </a:ext>
              </a:extLst>
            </p:cNvPr>
            <p:cNvSpPr txBox="1"/>
            <p:nvPr/>
          </p:nvSpPr>
          <p:spPr>
            <a:xfrm>
              <a:off x="7318856" y="1326037"/>
              <a:ext cx="1162346" cy="382415"/>
            </a:xfrm>
            <a:prstGeom prst="rect">
              <a:avLst/>
            </a:prstGeom>
            <a:noFill/>
          </p:spPr>
          <p:txBody>
            <a:bodyPr wrap="square" rtlCol="0">
              <a:spAutoFit/>
            </a:bodyPr>
            <a:lstStyle/>
            <a:p>
              <a:pPr algn="ctr"/>
              <a:r>
                <a:rPr lang="en-US" sz="1200" b="1" dirty="0">
                  <a:gradFill>
                    <a:gsLst>
                      <a:gs pos="0">
                        <a:schemeClr val="bg2">
                          <a:lumMod val="25000"/>
                        </a:schemeClr>
                      </a:gs>
                      <a:gs pos="97000">
                        <a:schemeClr val="bg2">
                          <a:lumMod val="25000"/>
                        </a:schemeClr>
                      </a:gs>
                    </a:gsLst>
                    <a:lin ang="5400000" scaled="1"/>
                  </a:gradFill>
                </a:rPr>
                <a:t>Society</a:t>
              </a:r>
            </a:p>
          </p:txBody>
        </p:sp>
        <p:sp>
          <p:nvSpPr>
            <p:cNvPr id="15" name="TextBox 14">
              <a:extLst>
                <a:ext uri="{FF2B5EF4-FFF2-40B4-BE49-F238E27FC236}">
                  <a16:creationId xmlns:a16="http://schemas.microsoft.com/office/drawing/2014/main" id="{A68897A8-F956-01B0-2057-80B61D63D41C}"/>
                </a:ext>
              </a:extLst>
            </p:cNvPr>
            <p:cNvSpPr txBox="1"/>
            <p:nvPr/>
          </p:nvSpPr>
          <p:spPr>
            <a:xfrm>
              <a:off x="4427619" y="580080"/>
              <a:ext cx="2269249" cy="382415"/>
            </a:xfrm>
            <a:prstGeom prst="rect">
              <a:avLst/>
            </a:prstGeom>
            <a:noFill/>
          </p:spPr>
          <p:txBody>
            <a:bodyPr wrap="square" rtlCol="0">
              <a:spAutoFit/>
            </a:bodyPr>
            <a:lstStyle/>
            <a:p>
              <a:pPr algn="ctr"/>
              <a:r>
                <a:rPr lang="en-US" sz="1200" b="1" dirty="0">
                  <a:gradFill>
                    <a:gsLst>
                      <a:gs pos="0">
                        <a:schemeClr val="bg2">
                          <a:lumMod val="25000"/>
                        </a:schemeClr>
                      </a:gs>
                      <a:gs pos="97000">
                        <a:schemeClr val="bg2">
                          <a:lumMod val="25000"/>
                        </a:schemeClr>
                      </a:gs>
                    </a:gsLst>
                    <a:lin ang="5400000" scaled="1"/>
                  </a:gradFill>
                </a:rPr>
                <a:t>Environment</a:t>
              </a:r>
            </a:p>
          </p:txBody>
        </p:sp>
        <p:sp>
          <p:nvSpPr>
            <p:cNvPr id="16" name="TextBox 15">
              <a:extLst>
                <a:ext uri="{FF2B5EF4-FFF2-40B4-BE49-F238E27FC236}">
                  <a16:creationId xmlns:a16="http://schemas.microsoft.com/office/drawing/2014/main" id="{83AF2754-4DB9-4519-AEBD-2D48E29DB094}"/>
                </a:ext>
              </a:extLst>
            </p:cNvPr>
            <p:cNvSpPr txBox="1"/>
            <p:nvPr/>
          </p:nvSpPr>
          <p:spPr>
            <a:xfrm>
              <a:off x="2366919" y="2028284"/>
              <a:ext cx="2269249" cy="382415"/>
            </a:xfrm>
            <a:prstGeom prst="rect">
              <a:avLst/>
            </a:prstGeom>
            <a:noFill/>
          </p:spPr>
          <p:txBody>
            <a:bodyPr wrap="square" rtlCol="0">
              <a:spAutoFit/>
            </a:bodyPr>
            <a:lstStyle/>
            <a:p>
              <a:pPr algn="ctr"/>
              <a:r>
                <a:rPr lang="en-US" sz="1200" b="1" dirty="0">
                  <a:gradFill>
                    <a:gsLst>
                      <a:gs pos="0">
                        <a:schemeClr val="bg2">
                          <a:lumMod val="25000"/>
                        </a:schemeClr>
                      </a:gs>
                      <a:gs pos="97000">
                        <a:schemeClr val="bg2">
                          <a:lumMod val="25000"/>
                        </a:schemeClr>
                      </a:gs>
                    </a:gsLst>
                    <a:lin ang="5400000" scaled="1"/>
                  </a:gradFill>
                </a:rPr>
                <a:t>Ecosystem assets</a:t>
              </a:r>
            </a:p>
          </p:txBody>
        </p:sp>
        <p:sp>
          <p:nvSpPr>
            <p:cNvPr id="17" name="TextBox 16">
              <a:extLst>
                <a:ext uri="{FF2B5EF4-FFF2-40B4-BE49-F238E27FC236}">
                  <a16:creationId xmlns:a16="http://schemas.microsoft.com/office/drawing/2014/main" id="{1A34DC38-2FF1-E0A7-56C3-3E1362A8AC93}"/>
                </a:ext>
              </a:extLst>
            </p:cNvPr>
            <p:cNvSpPr txBox="1"/>
            <p:nvPr/>
          </p:nvSpPr>
          <p:spPr>
            <a:xfrm>
              <a:off x="2154713" y="2459243"/>
              <a:ext cx="1226513" cy="382415"/>
            </a:xfrm>
            <a:prstGeom prst="rect">
              <a:avLst/>
            </a:prstGeom>
            <a:noFill/>
          </p:spPr>
          <p:txBody>
            <a:bodyPr wrap="square" rtlCol="0">
              <a:spAutoFit/>
            </a:bodyPr>
            <a:lstStyle/>
            <a:p>
              <a:pPr algn="ctr"/>
              <a:r>
                <a:rPr lang="en-US" sz="1200" b="1" dirty="0">
                  <a:gradFill>
                    <a:gsLst>
                      <a:gs pos="0">
                        <a:schemeClr val="bg2">
                          <a:lumMod val="25000"/>
                        </a:schemeClr>
                      </a:gs>
                      <a:gs pos="97000">
                        <a:schemeClr val="bg2">
                          <a:lumMod val="25000"/>
                        </a:schemeClr>
                      </a:gs>
                    </a:gsLst>
                    <a:lin ang="5400000" scaled="1"/>
                  </a:gradFill>
                </a:rPr>
                <a:t>Extent</a:t>
              </a:r>
            </a:p>
          </p:txBody>
        </p:sp>
        <p:sp>
          <p:nvSpPr>
            <p:cNvPr id="18" name="TextBox 17">
              <a:extLst>
                <a:ext uri="{FF2B5EF4-FFF2-40B4-BE49-F238E27FC236}">
                  <a16:creationId xmlns:a16="http://schemas.microsoft.com/office/drawing/2014/main" id="{5FB9C638-03F1-85BF-06EC-C441AB3C2D09}"/>
                </a:ext>
              </a:extLst>
            </p:cNvPr>
            <p:cNvSpPr txBox="1"/>
            <p:nvPr/>
          </p:nvSpPr>
          <p:spPr>
            <a:xfrm>
              <a:off x="3245575" y="2485942"/>
              <a:ext cx="1226513" cy="382415"/>
            </a:xfrm>
            <a:prstGeom prst="rect">
              <a:avLst/>
            </a:prstGeom>
            <a:noFill/>
          </p:spPr>
          <p:txBody>
            <a:bodyPr wrap="square" rtlCol="0">
              <a:spAutoFit/>
            </a:bodyPr>
            <a:lstStyle/>
            <a:p>
              <a:pPr algn="ctr"/>
              <a:r>
                <a:rPr lang="en-US" sz="1200" b="1" dirty="0">
                  <a:gradFill>
                    <a:gsLst>
                      <a:gs pos="0">
                        <a:schemeClr val="bg2">
                          <a:lumMod val="25000"/>
                        </a:schemeClr>
                      </a:gs>
                      <a:gs pos="97000">
                        <a:schemeClr val="bg2">
                          <a:lumMod val="25000"/>
                        </a:schemeClr>
                      </a:gs>
                    </a:gsLst>
                    <a:lin ang="5400000" scaled="1"/>
                  </a:gradFill>
                </a:rPr>
                <a:t>Condition</a:t>
              </a:r>
            </a:p>
          </p:txBody>
        </p:sp>
        <p:sp>
          <p:nvSpPr>
            <p:cNvPr id="19" name="TextBox 18">
              <a:extLst>
                <a:ext uri="{FF2B5EF4-FFF2-40B4-BE49-F238E27FC236}">
                  <a16:creationId xmlns:a16="http://schemas.microsoft.com/office/drawing/2014/main" id="{85142253-F6C1-F070-DB54-30BF104E4093}"/>
                </a:ext>
              </a:extLst>
            </p:cNvPr>
            <p:cNvSpPr txBox="1"/>
            <p:nvPr/>
          </p:nvSpPr>
          <p:spPr>
            <a:xfrm>
              <a:off x="2647653" y="3588047"/>
              <a:ext cx="1699756" cy="382415"/>
            </a:xfrm>
            <a:prstGeom prst="rect">
              <a:avLst/>
            </a:prstGeom>
            <a:noFill/>
          </p:spPr>
          <p:txBody>
            <a:bodyPr wrap="square" rtlCol="0">
              <a:spAutoFit/>
            </a:bodyPr>
            <a:lstStyle/>
            <a:p>
              <a:pPr algn="ctr"/>
              <a:r>
                <a:rPr lang="en-US" sz="1200" b="1" dirty="0">
                  <a:gradFill>
                    <a:gsLst>
                      <a:gs pos="0">
                        <a:schemeClr val="bg2">
                          <a:lumMod val="25000"/>
                        </a:schemeClr>
                      </a:gs>
                      <a:gs pos="97000">
                        <a:schemeClr val="bg2">
                          <a:lumMod val="25000"/>
                        </a:schemeClr>
                      </a:gs>
                    </a:gsLst>
                    <a:lin ang="5400000" scaled="1"/>
                  </a:gradFill>
                </a:rPr>
                <a:t>Characteristics</a:t>
              </a:r>
            </a:p>
          </p:txBody>
        </p:sp>
      </p:grpSp>
      <p:sp>
        <p:nvSpPr>
          <p:cNvPr id="2" name="Oval 1">
            <a:extLst>
              <a:ext uri="{FF2B5EF4-FFF2-40B4-BE49-F238E27FC236}">
                <a16:creationId xmlns:a16="http://schemas.microsoft.com/office/drawing/2014/main" id="{9B24657A-82D2-84C6-E8DC-1C3788FD3E7B}"/>
              </a:ext>
            </a:extLst>
          </p:cNvPr>
          <p:cNvSpPr/>
          <p:nvPr/>
        </p:nvSpPr>
        <p:spPr>
          <a:xfrm>
            <a:off x="7291688" y="2700027"/>
            <a:ext cx="1352093" cy="73561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b="1" dirty="0">
                <a:solidFill>
                  <a:schemeClr val="tx1"/>
                </a:solidFill>
              </a:rPr>
              <a:t>Provisioning</a:t>
            </a:r>
          </a:p>
          <a:p>
            <a:pPr algn="ctr"/>
            <a:r>
              <a:rPr lang="en-US" sz="1067" b="1" dirty="0">
                <a:solidFill>
                  <a:schemeClr val="tx1"/>
                </a:solidFill>
              </a:rPr>
              <a:t>regulating</a:t>
            </a:r>
          </a:p>
          <a:p>
            <a:pPr algn="ctr"/>
            <a:r>
              <a:rPr lang="en-US" sz="1067" b="1" dirty="0">
                <a:solidFill>
                  <a:schemeClr val="tx1"/>
                </a:solidFill>
              </a:rPr>
              <a:t>cultural</a:t>
            </a:r>
          </a:p>
        </p:txBody>
      </p:sp>
      <p:sp>
        <p:nvSpPr>
          <p:cNvPr id="6" name="TextBox 5">
            <a:extLst>
              <a:ext uri="{FF2B5EF4-FFF2-40B4-BE49-F238E27FC236}">
                <a16:creationId xmlns:a16="http://schemas.microsoft.com/office/drawing/2014/main" id="{7709E860-BC31-7873-AD0B-3C1674441950}"/>
              </a:ext>
            </a:extLst>
          </p:cNvPr>
          <p:cNvSpPr txBox="1"/>
          <p:nvPr/>
        </p:nvSpPr>
        <p:spPr>
          <a:xfrm>
            <a:off x="9879320" y="5881292"/>
            <a:ext cx="2312680" cy="276999"/>
          </a:xfrm>
          <a:prstGeom prst="rect">
            <a:avLst/>
          </a:prstGeom>
          <a:noFill/>
        </p:spPr>
        <p:txBody>
          <a:bodyPr wrap="square">
            <a:spAutoFit/>
          </a:bodyPr>
          <a:lstStyle/>
          <a:p>
            <a:r>
              <a:rPr lang="en-AU" sz="1200" i="1" dirty="0"/>
              <a:t>Source: SEEA 2012, United Nation </a:t>
            </a:r>
          </a:p>
        </p:txBody>
      </p:sp>
    </p:spTree>
    <p:extLst>
      <p:ext uri="{BB962C8B-B14F-4D97-AF65-F5344CB8AC3E}">
        <p14:creationId xmlns:p14="http://schemas.microsoft.com/office/powerpoint/2010/main" val="3763432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73F8-DCDC-2E4D-6E4B-CEC417566F5E}"/>
              </a:ext>
            </a:extLst>
          </p:cNvPr>
          <p:cNvSpPr>
            <a:spLocks noGrp="1"/>
          </p:cNvSpPr>
          <p:nvPr>
            <p:ph type="title"/>
          </p:nvPr>
        </p:nvSpPr>
        <p:spPr/>
        <p:txBody>
          <a:bodyPr>
            <a:normAutofit/>
          </a:bodyPr>
          <a:lstStyle/>
          <a:p>
            <a:r>
              <a:rPr lang="en-AU" dirty="0"/>
              <a:t>Valuation concepts and methods</a:t>
            </a:r>
          </a:p>
        </p:txBody>
      </p:sp>
    </p:spTree>
    <p:extLst>
      <p:ext uri="{BB962C8B-B14F-4D97-AF65-F5344CB8AC3E}">
        <p14:creationId xmlns:p14="http://schemas.microsoft.com/office/powerpoint/2010/main" val="1588528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9F20F-2006-FFDB-1EB0-CF3B7EB05F1B}"/>
              </a:ext>
            </a:extLst>
          </p:cNvPr>
          <p:cNvSpPr>
            <a:spLocks noGrp="1"/>
          </p:cNvSpPr>
          <p:nvPr>
            <p:ph type="title"/>
          </p:nvPr>
        </p:nvSpPr>
        <p:spPr/>
        <p:txBody>
          <a:bodyPr/>
          <a:lstStyle/>
          <a:p>
            <a:r>
              <a:rPr lang="en-AU" dirty="0"/>
              <a:t>Total Economic Value</a:t>
            </a:r>
          </a:p>
        </p:txBody>
      </p:sp>
      <p:sp>
        <p:nvSpPr>
          <p:cNvPr id="5" name="Slide Number Placeholder 4">
            <a:extLst>
              <a:ext uri="{FF2B5EF4-FFF2-40B4-BE49-F238E27FC236}">
                <a16:creationId xmlns:a16="http://schemas.microsoft.com/office/drawing/2014/main" id="{ED911D3E-D0A0-FBBF-EBC1-4921ECCBB2E9}"/>
              </a:ext>
            </a:extLst>
          </p:cNvPr>
          <p:cNvSpPr>
            <a:spLocks noGrp="1"/>
          </p:cNvSpPr>
          <p:nvPr>
            <p:ph type="sldNum" sz="quarter" idx="12"/>
          </p:nvPr>
        </p:nvSpPr>
        <p:spPr/>
        <p:txBody>
          <a:bodyPr/>
          <a:lstStyle/>
          <a:p>
            <a:fld id="{919823AD-95EC-44A3-9EE2-07FA7B06177D}" type="slidenum">
              <a:rPr lang="en-AU" smtClean="0"/>
              <a:pPr/>
              <a:t>8</a:t>
            </a:fld>
            <a:endParaRPr lang="en-AU"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0755"/>
            <a:ext cx="6263380" cy="4145266"/>
          </a:xfrm>
          <a:prstGeom prst="rect">
            <a:avLst/>
          </a:prstGeom>
        </p:spPr>
      </p:pic>
      <p:sp>
        <p:nvSpPr>
          <p:cNvPr id="4" name="TextBox 3">
            <a:extLst>
              <a:ext uri="{FF2B5EF4-FFF2-40B4-BE49-F238E27FC236}">
                <a16:creationId xmlns:a16="http://schemas.microsoft.com/office/drawing/2014/main" id="{D37BC485-2D8A-1E01-3FFF-02D3D3C3F15D}"/>
              </a:ext>
            </a:extLst>
          </p:cNvPr>
          <p:cNvSpPr txBox="1"/>
          <p:nvPr/>
        </p:nvSpPr>
        <p:spPr>
          <a:xfrm>
            <a:off x="167380" y="5452579"/>
            <a:ext cx="6096000" cy="369332"/>
          </a:xfrm>
          <a:prstGeom prst="rect">
            <a:avLst/>
          </a:prstGeom>
          <a:noFill/>
        </p:spPr>
        <p:txBody>
          <a:bodyPr wrap="square">
            <a:spAutoFit/>
          </a:bodyPr>
          <a:lstStyle/>
          <a:p>
            <a:r>
              <a:rPr lang="en-AU" sz="900" dirty="0"/>
              <a:t>Source: </a:t>
            </a:r>
            <a:r>
              <a:rPr lang="en-AU" sz="900" dirty="0" err="1"/>
              <a:t>Baveye</a:t>
            </a:r>
            <a:r>
              <a:rPr lang="en-AU" sz="900" dirty="0"/>
              <a:t> PC etc (2016) Soil “Ecosystem” Services and Natural Capital: Critical Appraisal of Research on Uncertain Ground. Front. Environ. Sci. 4:41. </a:t>
            </a:r>
            <a:r>
              <a:rPr lang="en-AU" sz="900" dirty="0" err="1"/>
              <a:t>doi</a:t>
            </a:r>
            <a:r>
              <a:rPr lang="en-AU" sz="900" dirty="0"/>
              <a:t>: 10.3389/fenvs.2016.00041</a:t>
            </a:r>
          </a:p>
        </p:txBody>
      </p:sp>
      <p:pic>
        <p:nvPicPr>
          <p:cNvPr id="2" name="Picture 1">
            <a:extLst>
              <a:ext uri="{FF2B5EF4-FFF2-40B4-BE49-F238E27FC236}">
                <a16:creationId xmlns:a16="http://schemas.microsoft.com/office/drawing/2014/main" id="{F2CCB78E-680C-DAD5-4D26-FBDD091ED01C}"/>
              </a:ext>
            </a:extLst>
          </p:cNvPr>
          <p:cNvPicPr>
            <a:picLocks noChangeAspect="1"/>
          </p:cNvPicPr>
          <p:nvPr/>
        </p:nvPicPr>
        <p:blipFill>
          <a:blip r:embed="rId3"/>
          <a:stretch>
            <a:fillRect/>
          </a:stretch>
        </p:blipFill>
        <p:spPr>
          <a:xfrm>
            <a:off x="6642479" y="1496322"/>
            <a:ext cx="5397769" cy="3696979"/>
          </a:xfrm>
          <a:prstGeom prst="rect">
            <a:avLst/>
          </a:prstGeom>
        </p:spPr>
      </p:pic>
    </p:spTree>
    <p:extLst>
      <p:ext uri="{BB962C8B-B14F-4D97-AF65-F5344CB8AC3E}">
        <p14:creationId xmlns:p14="http://schemas.microsoft.com/office/powerpoint/2010/main" val="2656715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2BE8FAF2-0495-B3B6-68F9-7F509DDD769C}"/>
              </a:ext>
            </a:extLst>
          </p:cNvPr>
          <p:cNvSpPr>
            <a:spLocks noGrp="1"/>
          </p:cNvSpPr>
          <p:nvPr>
            <p:ph type="body" sz="quarter" idx="13"/>
          </p:nvPr>
        </p:nvSpPr>
        <p:spPr>
          <a:xfrm>
            <a:off x="478367" y="480001"/>
            <a:ext cx="7826300" cy="769001"/>
          </a:xfrm>
        </p:spPr>
        <p:txBody>
          <a:bodyPr/>
          <a:lstStyle/>
          <a:p>
            <a:r>
              <a:rPr lang="en-AU" dirty="0"/>
              <a:t>Measurement</a:t>
            </a:r>
            <a:endParaRPr lang="en-US" dirty="0"/>
          </a:p>
        </p:txBody>
      </p:sp>
      <p:pic>
        <p:nvPicPr>
          <p:cNvPr id="14" name="Picture 13">
            <a:extLst>
              <a:ext uri="{FF2B5EF4-FFF2-40B4-BE49-F238E27FC236}">
                <a16:creationId xmlns:a16="http://schemas.microsoft.com/office/drawing/2014/main" id="{1C19758A-FA7E-064B-AB1E-E958AD0BBC8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8579" t="13007" r="13483" b="10397"/>
          <a:stretch/>
        </p:blipFill>
        <p:spPr>
          <a:xfrm>
            <a:off x="1775141" y="1516341"/>
            <a:ext cx="7422022" cy="4102978"/>
          </a:xfrm>
          <a:prstGeom prst="rect">
            <a:avLst/>
          </a:prstGeom>
        </p:spPr>
      </p:pic>
      <p:sp>
        <p:nvSpPr>
          <p:cNvPr id="3" name="TextBox 2">
            <a:extLst>
              <a:ext uri="{FF2B5EF4-FFF2-40B4-BE49-F238E27FC236}">
                <a16:creationId xmlns:a16="http://schemas.microsoft.com/office/drawing/2014/main" id="{C26FEC06-9C92-DA50-CD8F-D0D7204A88DA}"/>
              </a:ext>
            </a:extLst>
          </p:cNvPr>
          <p:cNvSpPr txBox="1"/>
          <p:nvPr/>
        </p:nvSpPr>
        <p:spPr>
          <a:xfrm>
            <a:off x="1775141" y="5886658"/>
            <a:ext cx="7763435" cy="246221"/>
          </a:xfrm>
          <a:prstGeom prst="rect">
            <a:avLst/>
          </a:prstGeom>
          <a:noFill/>
        </p:spPr>
        <p:txBody>
          <a:bodyPr wrap="square">
            <a:spAutoFit/>
          </a:bodyPr>
          <a:lstStyle/>
          <a:p>
            <a:r>
              <a:rPr lang="en-AU" sz="1000" dirty="0"/>
              <a:t>Source: </a:t>
            </a:r>
            <a:r>
              <a:rPr lang="en-AU" sz="1000" dirty="0" err="1"/>
              <a:t>Schenau</a:t>
            </a:r>
            <a:r>
              <a:rPr lang="en-AU" sz="1000" dirty="0"/>
              <a:t>, S. and </a:t>
            </a:r>
            <a:r>
              <a:rPr lang="en-AU" sz="1000" dirty="0" err="1"/>
              <a:t>Mosterd</a:t>
            </a:r>
            <a:r>
              <a:rPr lang="en-AU" sz="1000" dirty="0"/>
              <a:t>, R (2024). Publishing and interpreting data from the monetary SEEA Ecosystem accounts. </a:t>
            </a:r>
            <a:r>
              <a:rPr lang="en-AU" sz="1000" i="1" dirty="0"/>
              <a:t>Statistics Netherlands </a:t>
            </a:r>
            <a:endParaRPr lang="en-AU" sz="1000" dirty="0"/>
          </a:p>
        </p:txBody>
      </p:sp>
    </p:spTree>
    <p:extLst>
      <p:ext uri="{BB962C8B-B14F-4D97-AF65-F5344CB8AC3E}">
        <p14:creationId xmlns:p14="http://schemas.microsoft.com/office/powerpoint/2010/main" val="2667915246"/>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A642380F-E405-49CE-93E8-FE1C8EA9AE3C}" vid="{D6D1D285-8CAC-4E37-8485-EAF4535A28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9957A285DCCB4EA90AB5370714CD06" ma:contentTypeVersion="15" ma:contentTypeDescription="Create a new document." ma:contentTypeScope="" ma:versionID="66992a114338bef115a74d3f53edcc3d">
  <xsd:schema xmlns:xsd="http://www.w3.org/2001/XMLSchema" xmlns:xs="http://www.w3.org/2001/XMLSchema" xmlns:p="http://schemas.microsoft.com/office/2006/metadata/properties" xmlns:ns2="dead9e9b-094e-4e28-a531-a9347e52656d" xmlns:ns3="f7114dc9-3656-4078-9b02-d3edc6607efc" targetNamespace="http://schemas.microsoft.com/office/2006/metadata/properties" ma:root="true" ma:fieldsID="f8eb8cc35846a69769c27ac04b04f1a4" ns2:_="" ns3:_="">
    <xsd:import namespace="dead9e9b-094e-4e28-a531-a9347e52656d"/>
    <xsd:import namespace="f7114dc9-3656-4078-9b02-d3edc6607ef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d9e9b-094e-4e28-a531-a9347e5265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114dc9-3656-4078-9b02-d3edc6607ef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0554822-39a4-4dd2-8a59-1eed9d9cc9e7}" ma:internalName="TaxCatchAll" ma:showField="CatchAllData" ma:web="f7114dc9-3656-4078-9b02-d3edc6607ef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7114dc9-3656-4078-9b02-d3edc6607efc" xsi:nil="true"/>
    <lcf76f155ced4ddcb4097134ff3c332f xmlns="dead9e9b-094e-4e28-a531-a9347e52656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0D72F8F-4B21-40CB-90B8-E0CBD32EA01D}"/>
</file>

<file path=customXml/itemProps2.xml><?xml version="1.0" encoding="utf-8"?>
<ds:datastoreItem xmlns:ds="http://schemas.openxmlformats.org/officeDocument/2006/customXml" ds:itemID="{87CE8A48-43F5-446B-8093-63A967C1FEE5}"/>
</file>

<file path=customXml/itemProps3.xml><?xml version="1.0" encoding="utf-8"?>
<ds:datastoreItem xmlns:ds="http://schemas.openxmlformats.org/officeDocument/2006/customXml" ds:itemID="{18EAF754-B0F2-4DAF-90EB-DACAE882DD12}"/>
</file>

<file path=docProps/app.xml><?xml version="1.0" encoding="utf-8"?>
<Properties xmlns="http://schemas.openxmlformats.org/officeDocument/2006/extended-properties" xmlns:vt="http://schemas.openxmlformats.org/officeDocument/2006/docPropsVTypes">
  <Template/>
  <TotalTime>3774</TotalTime>
  <Words>1781</Words>
  <Application>Microsoft Office PowerPoint</Application>
  <PresentationFormat>Widescreen</PresentationFormat>
  <Paragraphs>176</Paragraphs>
  <Slides>22</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Aptos</vt:lpstr>
      <vt:lpstr>Arial</vt:lpstr>
      <vt:lpstr>Bahnschrift SemiBold</vt:lpstr>
      <vt:lpstr>Calibri</vt:lpstr>
      <vt:lpstr>Cambria</vt:lpstr>
      <vt:lpstr>Inter Var</vt:lpstr>
      <vt:lpstr>Lucida Grande</vt:lpstr>
      <vt:lpstr>Symbol</vt:lpstr>
      <vt:lpstr>Theme1</vt:lpstr>
      <vt:lpstr>Equation</vt:lpstr>
      <vt:lpstr>Measuring and Valuing Australia’s Ecosystems </vt:lpstr>
      <vt:lpstr>Outline</vt:lpstr>
      <vt:lpstr>SEEA, ecosystem accounts and SNA</vt:lpstr>
      <vt:lpstr>Relevant frameworks: SEEA CF, production boundary</vt:lpstr>
      <vt:lpstr>SEEA accounts</vt:lpstr>
      <vt:lpstr>Relevant frameworks: SEEA EA</vt:lpstr>
      <vt:lpstr>Valuation concepts and methods</vt:lpstr>
      <vt:lpstr>Total Economic Value</vt:lpstr>
      <vt:lpstr>PowerPoint Presentation</vt:lpstr>
      <vt:lpstr>Examples</vt:lpstr>
      <vt:lpstr>Hierarchy of valuation methods</vt:lpstr>
      <vt:lpstr>Australian National Ecosystem Accounts - examples </vt:lpstr>
      <vt:lpstr>PowerPoint Presentation</vt:lpstr>
      <vt:lpstr>PowerPoint Presentation</vt:lpstr>
      <vt:lpstr>Logic Chain for climate Services – carbon retention</vt:lpstr>
      <vt:lpstr>PowerPoint Presentation</vt:lpstr>
      <vt:lpstr>PowerPoint Presentation</vt:lpstr>
      <vt:lpstr>PowerPoint Presentation</vt:lpstr>
      <vt:lpstr>PowerPoint Presentation</vt:lpstr>
      <vt:lpstr>Challenges</vt:lpstr>
      <vt:lpstr>Challenges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Moore</dc:creator>
  <cp:lastModifiedBy>Takako Wakiyama</cp:lastModifiedBy>
  <cp:revision>85</cp:revision>
  <dcterms:created xsi:type="dcterms:W3CDTF">2024-06-18T03:32:35Z</dcterms:created>
  <dcterms:modified xsi:type="dcterms:W3CDTF">2025-12-02T22:17:36Z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8e5a7ee-c283-40b0-98eb-fa437df4c031_Enabled">
    <vt:lpwstr>true</vt:lpwstr>
  </property>
  <property fmtid="{D5CDD505-2E9C-101B-9397-08002B2CF9AE}" pid="3" name="MSIP_Label_c8e5a7ee-c283-40b0-98eb-fa437df4c031_SetDate">
    <vt:lpwstr>2024-06-18T07:30:13Z</vt:lpwstr>
  </property>
  <property fmtid="{D5CDD505-2E9C-101B-9397-08002B2CF9AE}" pid="4" name="MSIP_Label_c8e5a7ee-c283-40b0-98eb-fa437df4c031_Method">
    <vt:lpwstr>Privileged</vt:lpwstr>
  </property>
  <property fmtid="{D5CDD505-2E9C-101B-9397-08002B2CF9AE}" pid="5" name="MSIP_Label_c8e5a7ee-c283-40b0-98eb-fa437df4c031_Name">
    <vt:lpwstr>OFFICIAL</vt:lpwstr>
  </property>
  <property fmtid="{D5CDD505-2E9C-101B-9397-08002B2CF9AE}" pid="6" name="MSIP_Label_c8e5a7ee-c283-40b0-98eb-fa437df4c031_SiteId">
    <vt:lpwstr>34cdb737-c4fa-4c21-9a34-88ac2d721f88</vt:lpwstr>
  </property>
  <property fmtid="{D5CDD505-2E9C-101B-9397-08002B2CF9AE}" pid="7" name="MSIP_Label_c8e5a7ee-c283-40b0-98eb-fa437df4c031_ActionId">
    <vt:lpwstr>6114ecaf-786f-4d34-902c-115882b9817f</vt:lpwstr>
  </property>
  <property fmtid="{D5CDD505-2E9C-101B-9397-08002B2CF9AE}" pid="8" name="MSIP_Label_c8e5a7ee-c283-40b0-98eb-fa437df4c031_ContentBits">
    <vt:lpwstr>0</vt:lpwstr>
  </property>
  <property fmtid="{D5CDD505-2E9C-101B-9397-08002B2CF9AE}" pid="9" name="ContentTypeId">
    <vt:lpwstr>0x0101008B9957A285DCCB4EA90AB5370714CD06</vt:lpwstr>
  </property>
</Properties>
</file>