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3"/>
  </p:notesMasterIdLst>
  <p:sldIdLst>
    <p:sldId id="402" r:id="rId5"/>
    <p:sldId id="15368539" r:id="rId6"/>
    <p:sldId id="15368453" r:id="rId7"/>
    <p:sldId id="15368541" r:id="rId8"/>
    <p:sldId id="15368452" r:id="rId9"/>
    <p:sldId id="439" r:id="rId10"/>
    <p:sldId id="15368540" r:id="rId11"/>
    <p:sldId id="15368544" r:id="rId12"/>
    <p:sldId id="15368545" r:id="rId13"/>
    <p:sldId id="15368548" r:id="rId14"/>
    <p:sldId id="15368549" r:id="rId15"/>
    <p:sldId id="15368550" r:id="rId16"/>
    <p:sldId id="15368554" r:id="rId17"/>
    <p:sldId id="15368556" r:id="rId18"/>
    <p:sldId id="15368551" r:id="rId19"/>
    <p:sldId id="15368552" r:id="rId20"/>
    <p:sldId id="15368558" r:id="rId21"/>
    <p:sldId id="1536853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ection" id="{05A51EA9-7B3C-4D40-B2E5-DFD25BD3C9BD}">
          <p14:sldIdLst>
            <p14:sldId id="402"/>
            <p14:sldId id="15368539"/>
            <p14:sldId id="15368453"/>
            <p14:sldId id="15368541"/>
            <p14:sldId id="15368452"/>
            <p14:sldId id="439"/>
            <p14:sldId id="15368540"/>
            <p14:sldId id="15368544"/>
            <p14:sldId id="15368545"/>
            <p14:sldId id="15368548"/>
            <p14:sldId id="15368549"/>
            <p14:sldId id="15368550"/>
            <p14:sldId id="15368554"/>
            <p14:sldId id="15368556"/>
            <p14:sldId id="15368551"/>
            <p14:sldId id="15368552"/>
            <p14:sldId id="15368558"/>
            <p14:sldId id="153685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B4F872-B76E-AA60-BF3D-71BC007CED29}" name="Liu, Tony" initials="TL" userId="S::tony.liu@ons.gov.uk::f58ff633-8211-4a78-8c0f-5fbc9fe5bc10" providerId="AD"/>
  <p188:author id="{AED99DAC-0287-0118-6833-4BDBF50A6910}" name="North, Aimee" initials="NA" userId="S::aimee.north@ons.gov.uk::91fd10f2-c59f-4535-b5d6-64b6433dd4ff" providerId="AD"/>
  <p188:author id="{5F5722D3-1EC1-31E6-6025-DBC7DF00603B}" name="Castaldo, Adriana" initials="AC" userId="S::adriana.castaldo@ons.gov.uk::27f79848-6408-4745-b4b5-7355b2896b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243"/>
    <a:srgbClr val="206095"/>
    <a:srgbClr val="56CAFF"/>
    <a:srgbClr val="FBC900"/>
    <a:srgbClr val="F0F762"/>
    <a:srgbClr val="F5F5F6"/>
    <a:srgbClr val="003C57"/>
    <a:srgbClr val="27A0CC"/>
    <a:srgbClr val="00A3A6"/>
    <a:srgbClr val="3C3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6BCDB-4A52-4EB4-9826-387BD92347A5}" v="2" dt="2025-12-01T12:03:37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th, Aimee" userId="91fd10f2-c59f-4535-b5d6-64b6433dd4ff" providerId="ADAL" clId="{872D3DB5-BB1B-47A0-A8F7-1E5197D19388}"/>
    <pc:docChg chg="custSel modSld">
      <pc:chgData name="North, Aimee" userId="91fd10f2-c59f-4535-b5d6-64b6433dd4ff" providerId="ADAL" clId="{872D3DB5-BB1B-47A0-A8F7-1E5197D19388}" dt="2025-12-01T12:03:37.269" v="72"/>
      <pc:docMkLst>
        <pc:docMk/>
      </pc:docMkLst>
      <pc:sldChg chg="modNotesTx">
        <pc:chgData name="North, Aimee" userId="91fd10f2-c59f-4535-b5d6-64b6433dd4ff" providerId="ADAL" clId="{872D3DB5-BB1B-47A0-A8F7-1E5197D19388}" dt="2025-12-01T11:58:09.787" v="0" actId="6549"/>
        <pc:sldMkLst>
          <pc:docMk/>
          <pc:sldMk cId="1882676922" sldId="402"/>
        </pc:sldMkLst>
      </pc:sldChg>
      <pc:sldChg chg="modNotesTx">
        <pc:chgData name="North, Aimee" userId="91fd10f2-c59f-4535-b5d6-64b6433dd4ff" providerId="ADAL" clId="{872D3DB5-BB1B-47A0-A8F7-1E5197D19388}" dt="2025-12-01T11:58:20.647" v="5" actId="6549"/>
        <pc:sldMkLst>
          <pc:docMk/>
          <pc:sldMk cId="3406746832" sldId="439"/>
        </pc:sldMkLst>
      </pc:sldChg>
      <pc:sldChg chg="modNotesTx">
        <pc:chgData name="North, Aimee" userId="91fd10f2-c59f-4535-b5d6-64b6433dd4ff" providerId="ADAL" clId="{872D3DB5-BB1B-47A0-A8F7-1E5197D19388}" dt="2025-12-01T11:58:17.313" v="4" actId="6549"/>
        <pc:sldMkLst>
          <pc:docMk/>
          <pc:sldMk cId="1559821635" sldId="15368452"/>
        </pc:sldMkLst>
      </pc:sldChg>
      <pc:sldChg chg="modNotesTx">
        <pc:chgData name="North, Aimee" userId="91fd10f2-c59f-4535-b5d6-64b6433dd4ff" providerId="ADAL" clId="{872D3DB5-BB1B-47A0-A8F7-1E5197D19388}" dt="2025-12-01T11:58:14.032" v="2" actId="6549"/>
        <pc:sldMkLst>
          <pc:docMk/>
          <pc:sldMk cId="366879067" sldId="15368453"/>
        </pc:sldMkLst>
      </pc:sldChg>
      <pc:sldChg chg="modNotesTx">
        <pc:chgData name="North, Aimee" userId="91fd10f2-c59f-4535-b5d6-64b6433dd4ff" providerId="ADAL" clId="{872D3DB5-BB1B-47A0-A8F7-1E5197D19388}" dt="2025-12-01T11:58:56.906" v="18" actId="20577"/>
        <pc:sldMkLst>
          <pc:docMk/>
          <pc:sldMk cId="1708103461" sldId="15368536"/>
        </pc:sldMkLst>
      </pc:sldChg>
      <pc:sldChg chg="modNotesTx">
        <pc:chgData name="North, Aimee" userId="91fd10f2-c59f-4535-b5d6-64b6433dd4ff" providerId="ADAL" clId="{872D3DB5-BB1B-47A0-A8F7-1E5197D19388}" dt="2025-12-01T11:58:11.504" v="1" actId="6549"/>
        <pc:sldMkLst>
          <pc:docMk/>
          <pc:sldMk cId="1185927240" sldId="15368539"/>
        </pc:sldMkLst>
      </pc:sldChg>
      <pc:sldChg chg="modNotesTx">
        <pc:chgData name="North, Aimee" userId="91fd10f2-c59f-4535-b5d6-64b6433dd4ff" providerId="ADAL" clId="{872D3DB5-BB1B-47A0-A8F7-1E5197D19388}" dt="2025-12-01T11:58:22.698" v="6" actId="6549"/>
        <pc:sldMkLst>
          <pc:docMk/>
          <pc:sldMk cId="223204762" sldId="15368540"/>
        </pc:sldMkLst>
      </pc:sldChg>
      <pc:sldChg chg="modNotesTx">
        <pc:chgData name="North, Aimee" userId="91fd10f2-c59f-4535-b5d6-64b6433dd4ff" providerId="ADAL" clId="{872D3DB5-BB1B-47A0-A8F7-1E5197D19388}" dt="2025-12-01T11:58:15.661" v="3" actId="6549"/>
        <pc:sldMkLst>
          <pc:docMk/>
          <pc:sldMk cId="98666954" sldId="15368541"/>
        </pc:sldMkLst>
      </pc:sldChg>
      <pc:sldChg chg="modNotesTx">
        <pc:chgData name="North, Aimee" userId="91fd10f2-c59f-4535-b5d6-64b6433dd4ff" providerId="ADAL" clId="{872D3DB5-BB1B-47A0-A8F7-1E5197D19388}" dt="2025-12-01T11:58:28.209" v="8" actId="5793"/>
        <pc:sldMkLst>
          <pc:docMk/>
          <pc:sldMk cId="2978461144" sldId="15368544"/>
        </pc:sldMkLst>
      </pc:sldChg>
      <pc:sldChg chg="modNotesTx">
        <pc:chgData name="North, Aimee" userId="91fd10f2-c59f-4535-b5d6-64b6433dd4ff" providerId="ADAL" clId="{872D3DB5-BB1B-47A0-A8F7-1E5197D19388}" dt="2025-12-01T11:58:30.180" v="9" actId="20577"/>
        <pc:sldMkLst>
          <pc:docMk/>
          <pc:sldMk cId="3737041112" sldId="15368545"/>
        </pc:sldMkLst>
      </pc:sldChg>
      <pc:sldChg chg="modNotesTx">
        <pc:chgData name="North, Aimee" userId="91fd10f2-c59f-4535-b5d6-64b6433dd4ff" providerId="ADAL" clId="{872D3DB5-BB1B-47A0-A8F7-1E5197D19388}" dt="2025-12-01T11:58:32.270" v="10" actId="20577"/>
        <pc:sldMkLst>
          <pc:docMk/>
          <pc:sldMk cId="4031139101" sldId="15368548"/>
        </pc:sldMkLst>
      </pc:sldChg>
      <pc:sldChg chg="modNotesTx">
        <pc:chgData name="North, Aimee" userId="91fd10f2-c59f-4535-b5d6-64b6433dd4ff" providerId="ADAL" clId="{872D3DB5-BB1B-47A0-A8F7-1E5197D19388}" dt="2025-12-01T11:58:35.027" v="11" actId="20577"/>
        <pc:sldMkLst>
          <pc:docMk/>
          <pc:sldMk cId="1057743458" sldId="15368549"/>
        </pc:sldMkLst>
      </pc:sldChg>
      <pc:sldChg chg="modNotesTx">
        <pc:chgData name="North, Aimee" userId="91fd10f2-c59f-4535-b5d6-64b6433dd4ff" providerId="ADAL" clId="{872D3DB5-BB1B-47A0-A8F7-1E5197D19388}" dt="2025-12-01T11:58:37.014" v="12" actId="20577"/>
        <pc:sldMkLst>
          <pc:docMk/>
          <pc:sldMk cId="3052897721" sldId="15368550"/>
        </pc:sldMkLst>
      </pc:sldChg>
      <pc:sldChg chg="modNotesTx">
        <pc:chgData name="North, Aimee" userId="91fd10f2-c59f-4535-b5d6-64b6433dd4ff" providerId="ADAL" clId="{872D3DB5-BB1B-47A0-A8F7-1E5197D19388}" dt="2025-12-01T11:58:47.466" v="15" actId="20577"/>
        <pc:sldMkLst>
          <pc:docMk/>
          <pc:sldMk cId="3685996472" sldId="15368551"/>
        </pc:sldMkLst>
      </pc:sldChg>
      <pc:sldChg chg="addSp delSp modSp mod modNotesTx">
        <pc:chgData name="North, Aimee" userId="91fd10f2-c59f-4535-b5d6-64b6433dd4ff" providerId="ADAL" clId="{872D3DB5-BB1B-47A0-A8F7-1E5197D19388}" dt="2025-12-01T12:03:34.113" v="71" actId="1076"/>
        <pc:sldMkLst>
          <pc:docMk/>
          <pc:sldMk cId="3978707991" sldId="15368552"/>
        </pc:sldMkLst>
        <pc:spChg chg="add mod">
          <ac:chgData name="North, Aimee" userId="91fd10f2-c59f-4535-b5d6-64b6433dd4ff" providerId="ADAL" clId="{872D3DB5-BB1B-47A0-A8F7-1E5197D19388}" dt="2025-12-01T12:03:34.113" v="71" actId="1076"/>
          <ac:spMkLst>
            <pc:docMk/>
            <pc:sldMk cId="3978707991" sldId="15368552"/>
            <ac:spMk id="4" creationId="{D63F4EB3-5B09-1C3A-3E10-7428925E78E1}"/>
          </ac:spMkLst>
        </pc:spChg>
        <pc:picChg chg="del">
          <ac:chgData name="North, Aimee" userId="91fd10f2-c59f-4535-b5d6-64b6433dd4ff" providerId="ADAL" clId="{872D3DB5-BB1B-47A0-A8F7-1E5197D19388}" dt="2025-12-01T12:02:51.267" v="19" actId="478"/>
          <ac:picMkLst>
            <pc:docMk/>
            <pc:sldMk cId="3978707991" sldId="15368552"/>
            <ac:picMk id="5" creationId="{898301EF-437D-AED4-5556-32C19E84EF76}"/>
          </ac:picMkLst>
        </pc:picChg>
      </pc:sldChg>
      <pc:sldChg chg="modNotesTx">
        <pc:chgData name="North, Aimee" userId="91fd10f2-c59f-4535-b5d6-64b6433dd4ff" providerId="ADAL" clId="{872D3DB5-BB1B-47A0-A8F7-1E5197D19388}" dt="2025-12-01T11:58:41.543" v="13" actId="20577"/>
        <pc:sldMkLst>
          <pc:docMk/>
          <pc:sldMk cId="2232250886" sldId="15368554"/>
        </pc:sldMkLst>
      </pc:sldChg>
      <pc:sldChg chg="modNotesTx">
        <pc:chgData name="North, Aimee" userId="91fd10f2-c59f-4535-b5d6-64b6433dd4ff" providerId="ADAL" clId="{872D3DB5-BB1B-47A0-A8F7-1E5197D19388}" dt="2025-12-01T11:58:43.988" v="14" actId="20577"/>
        <pc:sldMkLst>
          <pc:docMk/>
          <pc:sldMk cId="2768684122" sldId="15368556"/>
        </pc:sldMkLst>
      </pc:sldChg>
      <pc:sldChg chg="addSp delSp modSp mod modNotesTx">
        <pc:chgData name="North, Aimee" userId="91fd10f2-c59f-4535-b5d6-64b6433dd4ff" providerId="ADAL" clId="{872D3DB5-BB1B-47A0-A8F7-1E5197D19388}" dt="2025-12-01T12:03:37.269" v="72"/>
        <pc:sldMkLst>
          <pc:docMk/>
          <pc:sldMk cId="178375242" sldId="15368558"/>
        </pc:sldMkLst>
        <pc:spChg chg="add mod">
          <ac:chgData name="North, Aimee" userId="91fd10f2-c59f-4535-b5d6-64b6433dd4ff" providerId="ADAL" clId="{872D3DB5-BB1B-47A0-A8F7-1E5197D19388}" dt="2025-12-01T12:03:37.269" v="72"/>
          <ac:spMkLst>
            <pc:docMk/>
            <pc:sldMk cId="178375242" sldId="15368558"/>
            <ac:spMk id="6" creationId="{F5E28557-0D99-997A-84CD-3A02EA55604D}"/>
          </ac:spMkLst>
        </pc:spChg>
        <pc:graphicFrameChg chg="del">
          <ac:chgData name="North, Aimee" userId="91fd10f2-c59f-4535-b5d6-64b6433dd4ff" providerId="ADAL" clId="{872D3DB5-BB1B-47A0-A8F7-1E5197D19388}" dt="2025-12-01T12:03:01.610" v="20" actId="478"/>
          <ac:graphicFrameMkLst>
            <pc:docMk/>
            <pc:sldMk cId="178375242" sldId="15368558"/>
            <ac:graphicFrameMk id="4" creationId="{75156287-2CD9-6071-E515-1027E1B5916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AA59C-F4E6-480C-8767-7F32636BF44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9A9679-3E2B-49F0-8EA2-60B70C5707BF}">
      <dgm:prSet phldrT="[Text]"/>
      <dgm:spPr/>
      <dgm:t>
        <a:bodyPr/>
        <a:lstStyle/>
        <a:p>
          <a:r>
            <a:rPr lang="en-GB">
              <a:latin typeface="Arial" panose="020B0604020202020204"/>
            </a:rPr>
            <a:t>IPHRP</a:t>
          </a:r>
          <a:endParaRPr lang="en-GB"/>
        </a:p>
      </dgm:t>
    </dgm:pt>
    <dgm:pt modelId="{33CDDBEB-8D67-4C88-A24A-930C82BFF479}" type="parTrans" cxnId="{5DEC9B0D-8363-47A1-906F-0E5342B5A9A1}">
      <dgm:prSet/>
      <dgm:spPr/>
      <dgm:t>
        <a:bodyPr/>
        <a:lstStyle/>
        <a:p>
          <a:endParaRPr lang="en-GB"/>
        </a:p>
      </dgm:t>
    </dgm:pt>
    <dgm:pt modelId="{4A578997-61E2-427F-90CA-06DDE72E073A}" type="sibTrans" cxnId="{5DEC9B0D-8363-47A1-906F-0E5342B5A9A1}">
      <dgm:prSet/>
      <dgm:spPr/>
      <dgm:t>
        <a:bodyPr/>
        <a:lstStyle/>
        <a:p>
          <a:endParaRPr lang="en-GB"/>
        </a:p>
      </dgm:t>
    </dgm:pt>
    <dgm:pt modelId="{413EB7CC-9A4A-4DC1-9CA7-F19446C238DB}">
      <dgm:prSet phldrT="[Text]"/>
      <dgm:spPr/>
      <dgm:t>
        <a:bodyPr/>
        <a:lstStyle/>
        <a:p>
          <a:r>
            <a:rPr lang="en-GB"/>
            <a:t>Matched pairs approach</a:t>
          </a:r>
        </a:p>
      </dgm:t>
    </dgm:pt>
    <dgm:pt modelId="{1CBE3510-6B68-4B34-AEC5-9B9131E4396F}" type="parTrans" cxnId="{883318CB-3BB0-4D73-BA79-D96E8A529CCE}">
      <dgm:prSet/>
      <dgm:spPr/>
      <dgm:t>
        <a:bodyPr/>
        <a:lstStyle/>
        <a:p>
          <a:endParaRPr lang="en-GB"/>
        </a:p>
      </dgm:t>
    </dgm:pt>
    <dgm:pt modelId="{CA2235F6-E302-43DF-808A-F12C839613CD}" type="sibTrans" cxnId="{883318CB-3BB0-4D73-BA79-D96E8A529CCE}">
      <dgm:prSet/>
      <dgm:spPr/>
      <dgm:t>
        <a:bodyPr/>
        <a:lstStyle/>
        <a:p>
          <a:endParaRPr lang="en-GB"/>
        </a:p>
      </dgm:t>
    </dgm:pt>
    <dgm:pt modelId="{352DB98E-12B4-4A9B-B825-DAA98E059CBF}">
      <dgm:prSet phldrT="[Text]"/>
      <dgm:spPr/>
      <dgm:t>
        <a:bodyPr/>
        <a:lstStyle/>
        <a:p>
          <a:r>
            <a:rPr lang="en-GB"/>
            <a:t>Splits data into a sample and substitution pool</a:t>
          </a:r>
        </a:p>
      </dgm:t>
    </dgm:pt>
    <dgm:pt modelId="{DF7E2107-CDF0-4DFC-8CC7-CE6AF83B167F}" type="parTrans" cxnId="{735A9D8A-7249-4DFF-8FDB-F4BD940079E2}">
      <dgm:prSet/>
      <dgm:spPr/>
      <dgm:t>
        <a:bodyPr/>
        <a:lstStyle/>
        <a:p>
          <a:endParaRPr lang="en-GB"/>
        </a:p>
      </dgm:t>
    </dgm:pt>
    <dgm:pt modelId="{1CB4B42E-B115-45DD-A0DB-87D56057BB6A}" type="sibTrans" cxnId="{735A9D8A-7249-4DFF-8FDB-F4BD940079E2}">
      <dgm:prSet/>
      <dgm:spPr/>
      <dgm:t>
        <a:bodyPr/>
        <a:lstStyle/>
        <a:p>
          <a:endParaRPr lang="en-GB"/>
        </a:p>
      </dgm:t>
    </dgm:pt>
    <dgm:pt modelId="{43348DC6-ADC2-4C55-A784-F784A582AED5}">
      <dgm:prSet phldrT="[Text]"/>
      <dgm:spPr/>
      <dgm:t>
        <a:bodyPr/>
        <a:lstStyle/>
        <a:p>
          <a:r>
            <a:rPr lang="en-GB">
              <a:latin typeface="Arial" panose="020B0604020202020204"/>
            </a:rPr>
            <a:t>PIPR</a:t>
          </a:r>
          <a:endParaRPr lang="en-GB"/>
        </a:p>
      </dgm:t>
    </dgm:pt>
    <dgm:pt modelId="{CD18E85C-4506-41A4-BA94-2B2CFD736AB3}" type="parTrans" cxnId="{BB40EA6C-CAC9-498E-BBEB-106879BED7E5}">
      <dgm:prSet/>
      <dgm:spPr/>
      <dgm:t>
        <a:bodyPr/>
        <a:lstStyle/>
        <a:p>
          <a:endParaRPr lang="en-GB"/>
        </a:p>
      </dgm:t>
    </dgm:pt>
    <dgm:pt modelId="{5088FDB9-AE3A-420A-80F9-668D571F321D}" type="sibTrans" cxnId="{BB40EA6C-CAC9-498E-BBEB-106879BED7E5}">
      <dgm:prSet/>
      <dgm:spPr/>
      <dgm:t>
        <a:bodyPr/>
        <a:lstStyle/>
        <a:p>
          <a:endParaRPr lang="en-GB"/>
        </a:p>
      </dgm:t>
    </dgm:pt>
    <dgm:pt modelId="{FF162EDD-E35E-4258-BCF4-66AC47564541}">
      <dgm:prSet phldrT="[Text]"/>
      <dgm:spPr/>
      <dgm:t>
        <a:bodyPr/>
        <a:lstStyle/>
        <a:p>
          <a:r>
            <a:rPr lang="en-GB"/>
            <a:t>Hedonic regression model</a:t>
          </a:r>
        </a:p>
      </dgm:t>
    </dgm:pt>
    <dgm:pt modelId="{CBB5BB26-C1A2-4830-86E5-0FEC58A9EF50}" type="parTrans" cxnId="{2D1BE125-71C8-4C75-B8D7-DC22248FDCB1}">
      <dgm:prSet/>
      <dgm:spPr/>
      <dgm:t>
        <a:bodyPr/>
        <a:lstStyle/>
        <a:p>
          <a:endParaRPr lang="en-GB"/>
        </a:p>
      </dgm:t>
    </dgm:pt>
    <dgm:pt modelId="{0919BA39-5982-4817-AECE-182908375AF4}" type="sibTrans" cxnId="{2D1BE125-71C8-4C75-B8D7-DC22248FDCB1}">
      <dgm:prSet/>
      <dgm:spPr/>
      <dgm:t>
        <a:bodyPr/>
        <a:lstStyle/>
        <a:p>
          <a:endParaRPr lang="en-GB"/>
        </a:p>
      </dgm:t>
    </dgm:pt>
    <dgm:pt modelId="{7C9D1302-148B-442A-A493-7B831E4E9577}">
      <dgm:prSet phldrT="[Text]"/>
      <dgm:spPr/>
      <dgm:t>
        <a:bodyPr/>
        <a:lstStyle/>
        <a:p>
          <a:r>
            <a:rPr lang="en-GB"/>
            <a:t>Uses all data</a:t>
          </a:r>
        </a:p>
      </dgm:t>
    </dgm:pt>
    <dgm:pt modelId="{5C71C8FC-6F5C-4FB4-B5AC-0BFD09B3F5E3}" type="parTrans" cxnId="{695D3638-5E0C-4BBD-BFC8-F65143276D8A}">
      <dgm:prSet/>
      <dgm:spPr/>
      <dgm:t>
        <a:bodyPr/>
        <a:lstStyle/>
        <a:p>
          <a:endParaRPr lang="en-GB"/>
        </a:p>
      </dgm:t>
    </dgm:pt>
    <dgm:pt modelId="{02147436-6FAA-447E-BA1E-7127DE99626B}" type="sibTrans" cxnId="{695D3638-5E0C-4BBD-BFC8-F65143276D8A}">
      <dgm:prSet/>
      <dgm:spPr/>
      <dgm:t>
        <a:bodyPr/>
        <a:lstStyle/>
        <a:p>
          <a:endParaRPr lang="en-GB"/>
        </a:p>
      </dgm:t>
    </dgm:pt>
    <dgm:pt modelId="{502ACBBD-8AA8-4F3F-84D5-7E3C07730F7A}">
      <dgm:prSet phldrT="[Text]"/>
      <dgm:spPr/>
      <dgm:t>
        <a:bodyPr/>
        <a:lstStyle/>
        <a:p>
          <a:r>
            <a:rPr lang="en-GB"/>
            <a:t>Region-level analysis</a:t>
          </a:r>
        </a:p>
      </dgm:t>
    </dgm:pt>
    <dgm:pt modelId="{5E1610EE-B617-4D7C-911A-8B81DBB939BD}" type="parTrans" cxnId="{DF6F51C6-4F1D-4892-A762-CEF32811A2D1}">
      <dgm:prSet/>
      <dgm:spPr/>
      <dgm:t>
        <a:bodyPr/>
        <a:lstStyle/>
        <a:p>
          <a:endParaRPr lang="en-GB"/>
        </a:p>
      </dgm:t>
    </dgm:pt>
    <dgm:pt modelId="{AA757D4C-452B-4344-B283-3688272F5A0F}" type="sibTrans" cxnId="{DF6F51C6-4F1D-4892-A762-CEF32811A2D1}">
      <dgm:prSet/>
      <dgm:spPr/>
      <dgm:t>
        <a:bodyPr/>
        <a:lstStyle/>
        <a:p>
          <a:endParaRPr lang="en-GB"/>
        </a:p>
      </dgm:t>
    </dgm:pt>
    <dgm:pt modelId="{EF6F9FF2-B01E-4BC7-A8DA-67062393A1B3}">
      <dgm:prSet phldrT="[Text]"/>
      <dgm:spPr/>
      <dgm:t>
        <a:bodyPr/>
        <a:lstStyle/>
        <a:p>
          <a:pPr rtl="0"/>
          <a:r>
            <a:rPr lang="en-GB"/>
            <a:t>Local </a:t>
          </a:r>
          <a:r>
            <a:rPr lang="en-GB">
              <a:latin typeface="Arial" panose="020B0604020202020204"/>
            </a:rPr>
            <a:t>authority level</a:t>
          </a:r>
          <a:r>
            <a:rPr lang="en-GB"/>
            <a:t> analysis</a:t>
          </a:r>
        </a:p>
      </dgm:t>
    </dgm:pt>
    <dgm:pt modelId="{59688AA7-8C66-45F6-AC65-E88A055533E1}" type="parTrans" cxnId="{2F886F2F-FE32-4B38-805F-6552F3B75B90}">
      <dgm:prSet/>
      <dgm:spPr/>
      <dgm:t>
        <a:bodyPr/>
        <a:lstStyle/>
        <a:p>
          <a:endParaRPr lang="en-GB"/>
        </a:p>
      </dgm:t>
    </dgm:pt>
    <dgm:pt modelId="{EE0FF471-BF64-4904-B1DB-50F1B2EE5642}" type="sibTrans" cxnId="{2F886F2F-FE32-4B38-805F-6552F3B75B90}">
      <dgm:prSet/>
      <dgm:spPr/>
      <dgm:t>
        <a:bodyPr/>
        <a:lstStyle/>
        <a:p>
          <a:endParaRPr lang="en-GB"/>
        </a:p>
      </dgm:t>
    </dgm:pt>
    <dgm:pt modelId="{6602895C-06DF-484A-B9D1-552A4C5CA004}" type="pres">
      <dgm:prSet presAssocID="{E19AA59C-F4E6-480C-8767-7F32636BF443}" presName="Name0" presStyleCnt="0">
        <dgm:presLayoutVars>
          <dgm:dir/>
          <dgm:resizeHandles val="exact"/>
        </dgm:presLayoutVars>
      </dgm:prSet>
      <dgm:spPr/>
    </dgm:pt>
    <dgm:pt modelId="{894E2228-58FB-496B-BC0A-13CF31499C75}" type="pres">
      <dgm:prSet presAssocID="{DE9A9679-3E2B-49F0-8EA2-60B70C5707BF}" presName="node" presStyleLbl="node1" presStyleIdx="0" presStyleCnt="2">
        <dgm:presLayoutVars>
          <dgm:bulletEnabled val="1"/>
        </dgm:presLayoutVars>
      </dgm:prSet>
      <dgm:spPr/>
    </dgm:pt>
    <dgm:pt modelId="{3792BAB6-D954-469B-A955-E7AAF2BFF31C}" type="pres">
      <dgm:prSet presAssocID="{4A578997-61E2-427F-90CA-06DDE72E073A}" presName="sibTrans" presStyleLbl="sibTrans2D1" presStyleIdx="0" presStyleCnt="1"/>
      <dgm:spPr/>
    </dgm:pt>
    <dgm:pt modelId="{E14076A7-40CE-4AB5-8F49-EB2ABF806EBE}" type="pres">
      <dgm:prSet presAssocID="{4A578997-61E2-427F-90CA-06DDE72E073A}" presName="connectorText" presStyleLbl="sibTrans2D1" presStyleIdx="0" presStyleCnt="1"/>
      <dgm:spPr/>
    </dgm:pt>
    <dgm:pt modelId="{06979616-BF96-43B9-8C67-634747BFC6C0}" type="pres">
      <dgm:prSet presAssocID="{43348DC6-ADC2-4C55-A784-F784A582AED5}" presName="node" presStyleLbl="node1" presStyleIdx="1" presStyleCnt="2">
        <dgm:presLayoutVars>
          <dgm:bulletEnabled val="1"/>
        </dgm:presLayoutVars>
      </dgm:prSet>
      <dgm:spPr/>
    </dgm:pt>
  </dgm:ptLst>
  <dgm:cxnLst>
    <dgm:cxn modelId="{2D0A5705-3ECF-4A84-8A2C-70DD3D963E87}" type="presOf" srcId="{DE9A9679-3E2B-49F0-8EA2-60B70C5707BF}" destId="{894E2228-58FB-496B-BC0A-13CF31499C75}" srcOrd="0" destOrd="0" presId="urn:microsoft.com/office/officeart/2005/8/layout/process1"/>
    <dgm:cxn modelId="{5DEC9B0D-8363-47A1-906F-0E5342B5A9A1}" srcId="{E19AA59C-F4E6-480C-8767-7F32636BF443}" destId="{DE9A9679-3E2B-49F0-8EA2-60B70C5707BF}" srcOrd="0" destOrd="0" parTransId="{33CDDBEB-8D67-4C88-A24A-930C82BFF479}" sibTransId="{4A578997-61E2-427F-90CA-06DDE72E073A}"/>
    <dgm:cxn modelId="{2D1BE125-71C8-4C75-B8D7-DC22248FDCB1}" srcId="{43348DC6-ADC2-4C55-A784-F784A582AED5}" destId="{FF162EDD-E35E-4258-BCF4-66AC47564541}" srcOrd="0" destOrd="0" parTransId="{CBB5BB26-C1A2-4830-86E5-0FEC58A9EF50}" sibTransId="{0919BA39-5982-4817-AECE-182908375AF4}"/>
    <dgm:cxn modelId="{2F886F2F-FE32-4B38-805F-6552F3B75B90}" srcId="{43348DC6-ADC2-4C55-A784-F784A582AED5}" destId="{EF6F9FF2-B01E-4BC7-A8DA-67062393A1B3}" srcOrd="2" destOrd="0" parTransId="{59688AA7-8C66-45F6-AC65-E88A055533E1}" sibTransId="{EE0FF471-BF64-4904-B1DB-50F1B2EE5642}"/>
    <dgm:cxn modelId="{695D3638-5E0C-4BBD-BFC8-F65143276D8A}" srcId="{43348DC6-ADC2-4C55-A784-F784A582AED5}" destId="{7C9D1302-148B-442A-A493-7B831E4E9577}" srcOrd="1" destOrd="0" parTransId="{5C71C8FC-6F5C-4FB4-B5AC-0BFD09B3F5E3}" sibTransId="{02147436-6FAA-447E-BA1E-7127DE99626B}"/>
    <dgm:cxn modelId="{0ACAF25C-D76E-442B-9CEA-20052F899B33}" type="presOf" srcId="{502ACBBD-8AA8-4F3F-84D5-7E3C07730F7A}" destId="{894E2228-58FB-496B-BC0A-13CF31499C75}" srcOrd="0" destOrd="3" presId="urn:microsoft.com/office/officeart/2005/8/layout/process1"/>
    <dgm:cxn modelId="{6A95246C-010C-4B31-8356-8FE65FBAA7F8}" type="presOf" srcId="{EF6F9FF2-B01E-4BC7-A8DA-67062393A1B3}" destId="{06979616-BF96-43B9-8C67-634747BFC6C0}" srcOrd="0" destOrd="3" presId="urn:microsoft.com/office/officeart/2005/8/layout/process1"/>
    <dgm:cxn modelId="{BB40EA6C-CAC9-498E-BBEB-106879BED7E5}" srcId="{E19AA59C-F4E6-480C-8767-7F32636BF443}" destId="{43348DC6-ADC2-4C55-A784-F784A582AED5}" srcOrd="1" destOrd="0" parTransId="{CD18E85C-4506-41A4-BA94-2B2CFD736AB3}" sibTransId="{5088FDB9-AE3A-420A-80F9-668D571F321D}"/>
    <dgm:cxn modelId="{97164E5A-E121-47FA-BD7E-AC424D9B9742}" type="presOf" srcId="{43348DC6-ADC2-4C55-A784-F784A582AED5}" destId="{06979616-BF96-43B9-8C67-634747BFC6C0}" srcOrd="0" destOrd="0" presId="urn:microsoft.com/office/officeart/2005/8/layout/process1"/>
    <dgm:cxn modelId="{735A9D8A-7249-4DFF-8FDB-F4BD940079E2}" srcId="{DE9A9679-3E2B-49F0-8EA2-60B70C5707BF}" destId="{352DB98E-12B4-4A9B-B825-DAA98E059CBF}" srcOrd="1" destOrd="0" parTransId="{DF7E2107-CDF0-4DFC-8CC7-CE6AF83B167F}" sibTransId="{1CB4B42E-B115-45DD-A0DB-87D56057BB6A}"/>
    <dgm:cxn modelId="{F89BF693-1DDC-490B-8B32-1D8E566F731C}" type="presOf" srcId="{4A578997-61E2-427F-90CA-06DDE72E073A}" destId="{E14076A7-40CE-4AB5-8F49-EB2ABF806EBE}" srcOrd="1" destOrd="0" presId="urn:microsoft.com/office/officeart/2005/8/layout/process1"/>
    <dgm:cxn modelId="{829894A3-505C-4DD2-9AAF-C226264C6FEC}" type="presOf" srcId="{7C9D1302-148B-442A-A493-7B831E4E9577}" destId="{06979616-BF96-43B9-8C67-634747BFC6C0}" srcOrd="0" destOrd="2" presId="urn:microsoft.com/office/officeart/2005/8/layout/process1"/>
    <dgm:cxn modelId="{A714D8A5-C18F-4511-B410-B06F234E7EBB}" type="presOf" srcId="{FF162EDD-E35E-4258-BCF4-66AC47564541}" destId="{06979616-BF96-43B9-8C67-634747BFC6C0}" srcOrd="0" destOrd="1" presId="urn:microsoft.com/office/officeart/2005/8/layout/process1"/>
    <dgm:cxn modelId="{4DBCA9B4-DD37-4F42-9EE6-4CA39B81AA6B}" type="presOf" srcId="{4A578997-61E2-427F-90CA-06DDE72E073A}" destId="{3792BAB6-D954-469B-A955-E7AAF2BFF31C}" srcOrd="0" destOrd="0" presId="urn:microsoft.com/office/officeart/2005/8/layout/process1"/>
    <dgm:cxn modelId="{0C2739B6-79CF-4D7C-9CE3-C809607C39EE}" type="presOf" srcId="{413EB7CC-9A4A-4DC1-9CA7-F19446C238DB}" destId="{894E2228-58FB-496B-BC0A-13CF31499C75}" srcOrd="0" destOrd="1" presId="urn:microsoft.com/office/officeart/2005/8/layout/process1"/>
    <dgm:cxn modelId="{90F5C7C4-1A0D-4819-A9C0-06893636D164}" type="presOf" srcId="{352DB98E-12B4-4A9B-B825-DAA98E059CBF}" destId="{894E2228-58FB-496B-BC0A-13CF31499C75}" srcOrd="0" destOrd="2" presId="urn:microsoft.com/office/officeart/2005/8/layout/process1"/>
    <dgm:cxn modelId="{DF6F51C6-4F1D-4892-A762-CEF32811A2D1}" srcId="{DE9A9679-3E2B-49F0-8EA2-60B70C5707BF}" destId="{502ACBBD-8AA8-4F3F-84D5-7E3C07730F7A}" srcOrd="2" destOrd="0" parTransId="{5E1610EE-B617-4D7C-911A-8B81DBB939BD}" sibTransId="{AA757D4C-452B-4344-B283-3688272F5A0F}"/>
    <dgm:cxn modelId="{883318CB-3BB0-4D73-BA79-D96E8A529CCE}" srcId="{DE9A9679-3E2B-49F0-8EA2-60B70C5707BF}" destId="{413EB7CC-9A4A-4DC1-9CA7-F19446C238DB}" srcOrd="0" destOrd="0" parTransId="{1CBE3510-6B68-4B34-AEC5-9B9131E4396F}" sibTransId="{CA2235F6-E302-43DF-808A-F12C839613CD}"/>
    <dgm:cxn modelId="{A1C447F7-4D83-4A79-B859-212365CC5651}" type="presOf" srcId="{E19AA59C-F4E6-480C-8767-7F32636BF443}" destId="{6602895C-06DF-484A-B9D1-552A4C5CA004}" srcOrd="0" destOrd="0" presId="urn:microsoft.com/office/officeart/2005/8/layout/process1"/>
    <dgm:cxn modelId="{D6DD3D92-7218-482B-8A1A-869056123FAE}" type="presParOf" srcId="{6602895C-06DF-484A-B9D1-552A4C5CA004}" destId="{894E2228-58FB-496B-BC0A-13CF31499C75}" srcOrd="0" destOrd="0" presId="urn:microsoft.com/office/officeart/2005/8/layout/process1"/>
    <dgm:cxn modelId="{E21B9666-41EB-439A-B5D9-58CDD0F8F562}" type="presParOf" srcId="{6602895C-06DF-484A-B9D1-552A4C5CA004}" destId="{3792BAB6-D954-469B-A955-E7AAF2BFF31C}" srcOrd="1" destOrd="0" presId="urn:microsoft.com/office/officeart/2005/8/layout/process1"/>
    <dgm:cxn modelId="{86BE9CD4-7D7F-401C-8452-97F0DAA578EF}" type="presParOf" srcId="{3792BAB6-D954-469B-A955-E7AAF2BFF31C}" destId="{E14076A7-40CE-4AB5-8F49-EB2ABF806EBE}" srcOrd="0" destOrd="0" presId="urn:microsoft.com/office/officeart/2005/8/layout/process1"/>
    <dgm:cxn modelId="{0A218310-0EE7-42F7-A8B2-96409889B320}" type="presParOf" srcId="{6602895C-06DF-484A-B9D1-552A4C5CA004}" destId="{06979616-BF96-43B9-8C67-634747BFC6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E2228-58FB-496B-BC0A-13CF31499C75}">
      <dsp:nvSpPr>
        <dsp:cNvPr id="0" name=""/>
        <dsp:cNvSpPr/>
      </dsp:nvSpPr>
      <dsp:spPr>
        <a:xfrm>
          <a:off x="2202" y="922790"/>
          <a:ext cx="4697600" cy="2818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>
              <a:latin typeface="Arial" panose="020B0604020202020204"/>
            </a:rPr>
            <a:t>IPHRP</a:t>
          </a:r>
          <a:endParaRPr lang="en-GB" sz="35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Matched pairs approach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Splits data into a sample and substitution pool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Region-level analysis</a:t>
          </a:r>
        </a:p>
      </dsp:txBody>
      <dsp:txXfrm>
        <a:off x="84755" y="1005343"/>
        <a:ext cx="4532494" cy="2653454"/>
      </dsp:txXfrm>
    </dsp:sp>
    <dsp:sp modelId="{3792BAB6-D954-469B-A955-E7AAF2BFF31C}">
      <dsp:nvSpPr>
        <dsp:cNvPr id="0" name=""/>
        <dsp:cNvSpPr/>
      </dsp:nvSpPr>
      <dsp:spPr>
        <a:xfrm>
          <a:off x="5169563" y="1749568"/>
          <a:ext cx="995891" cy="1165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5169563" y="1982569"/>
        <a:ext cx="697124" cy="699002"/>
      </dsp:txXfrm>
    </dsp:sp>
    <dsp:sp modelId="{06979616-BF96-43B9-8C67-634747BFC6C0}">
      <dsp:nvSpPr>
        <dsp:cNvPr id="0" name=""/>
        <dsp:cNvSpPr/>
      </dsp:nvSpPr>
      <dsp:spPr>
        <a:xfrm>
          <a:off x="6578843" y="922790"/>
          <a:ext cx="4697600" cy="2818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>
              <a:latin typeface="Arial" panose="020B0604020202020204"/>
            </a:rPr>
            <a:t>PIPR</a:t>
          </a:r>
          <a:endParaRPr lang="en-GB" sz="35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Hedonic regression model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Uses all data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Local </a:t>
          </a:r>
          <a:r>
            <a:rPr lang="en-GB" sz="2700" kern="1200">
              <a:latin typeface="Arial" panose="020B0604020202020204"/>
            </a:rPr>
            <a:t>authority level</a:t>
          </a:r>
          <a:r>
            <a:rPr lang="en-GB" sz="2700" kern="1200"/>
            <a:t> analysis</a:t>
          </a:r>
        </a:p>
      </dsp:txBody>
      <dsp:txXfrm>
        <a:off x="6661396" y="1005343"/>
        <a:ext cx="4532494" cy="265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5D04B-B897-3282-9DE9-5709BBFDD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0D685-A0EE-F847-9F47-7CDEB4B1D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CBCA3-7F08-1742-AA15-5CFFD56A0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0904B-C9FE-6F21-A5FA-8224C7741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82BE6-DF62-378C-90F5-F6AB0205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7B3E-996A-D8B0-379F-1FAA207F7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7F9B5-6955-BF2D-FE7E-23B26AB46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5DFCA-9C44-B650-D989-A26545771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B0F9-18A6-AF8A-5FB0-CF0F8523B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158F8-C674-DA5C-8F36-767E62AB6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0459D-BC6B-4E0B-ED80-DFDFF9178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ED319-E540-1292-8299-DAAD297DA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7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FC59-BD51-7B8D-8E00-62797E9C4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EA5BD-9E65-A1FE-6F10-DFC098FE9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0D8BD-9C46-55D7-0B02-37E10BF76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DE051-0AEA-70F1-AD4E-62BBD7D52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9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4D2D8-AEA6-2991-4B9E-8CDC5935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76582-8ADE-3D2A-C1BE-B48EF2C46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BC2B1-18BB-5FAE-3A52-0EAE8892B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3E333-8DF7-369D-3C96-02EAD950A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5F5F7-D04C-962F-9A98-46354DB5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A914A-94F0-6662-74F6-ECE725FA2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4844E-75FC-E382-1299-C164C2C2C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C41E2-411E-060F-CFF0-B90CEF4EE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723F-9474-421D-A7A3-B66CF6028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2A252-2703-E16B-F636-A13D5A6E7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19478-1BF7-9C50-BD2A-987D49083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65321-0D90-C980-B5AB-F637633AB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9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414042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FBFB8-01F3-2044-BC9B-88F535A1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9AE00-BB7D-D3F6-1E9E-9B5B81500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4C83D-F527-2281-605D-0BAD06977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BD8E-0420-1CC6-FE14-21646CC2E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6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01 December 2025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3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8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4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0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0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251785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Write your title here 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01 December 2025</a:t>
            </a:fld>
            <a:endParaRPr lang="en-US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25" r:id="rId4"/>
    <p:sldLayoutId id="2147483739" r:id="rId5"/>
    <p:sldLayoutId id="2147483708" r:id="rId6"/>
    <p:sldLayoutId id="2147483740" r:id="rId7"/>
    <p:sldLayoutId id="2147483724" r:id="rId8"/>
    <p:sldLayoutId id="2147483704" r:id="rId9"/>
    <p:sldLayoutId id="2147483705" r:id="rId10"/>
    <p:sldLayoutId id="2147483729" r:id="rId11"/>
    <p:sldLayoutId id="2147483730" r:id="rId12"/>
    <p:sldLayoutId id="2147483671" r:id="rId13"/>
    <p:sldLayoutId id="2147483728" r:id="rId14"/>
    <p:sldLayoutId id="2147483684" r:id="rId15"/>
    <p:sldLayoutId id="2147483674" r:id="rId16"/>
    <p:sldLayoutId id="2147483689" r:id="rId17"/>
    <p:sldLayoutId id="2147483675" r:id="rId18"/>
    <p:sldLayoutId id="2147483677" r:id="rId19"/>
    <p:sldLayoutId id="2147483682" r:id="rId20"/>
    <p:sldLayoutId id="2147483683" r:id="rId21"/>
    <p:sldLayoutId id="2147483681" r:id="rId22"/>
    <p:sldLayoutId id="2147483680" r:id="rId23"/>
    <p:sldLayoutId id="2147483679" r:id="rId24"/>
    <p:sldLayoutId id="2147483709" r:id="rId25"/>
    <p:sldLayoutId id="2147483737" r:id="rId26"/>
    <p:sldLayoutId id="2147483735" r:id="rId27"/>
    <p:sldLayoutId id="2147483678" r:id="rId28"/>
    <p:sldLayoutId id="2147483713" r:id="rId29"/>
    <p:sldLayoutId id="2147483715" r:id="rId30"/>
    <p:sldLayoutId id="2147483717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33" r:id="rId37"/>
    <p:sldLayoutId id="2147483736" r:id="rId38"/>
    <p:sldLayoutId id="2147483734" r:id="rId39"/>
    <p:sldLayoutId id="2147483718" r:id="rId40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orient="horz" pos="3634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pi@ons.gov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2B7606F-25F1-44A9-85D1-9970728A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993"/>
            <a:ext cx="8182231" cy="2647241"/>
          </a:xfrm>
        </p:spPr>
        <p:txBody>
          <a:bodyPr>
            <a:normAutofit fontScale="90000"/>
          </a:bodyPr>
          <a:lstStyle/>
          <a:p>
            <a:r>
              <a:rPr lang="en-US"/>
              <a:t>Improving housing price inflation statistics: developing methods and using new data sources</a:t>
            </a:r>
            <a:endParaRPr lang="en-GB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8A3E78C-BAB1-4A56-9A0E-61064A9588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779395"/>
            <a:ext cx="6433868" cy="437236"/>
          </a:xfrm>
        </p:spPr>
        <p:txBody>
          <a:bodyPr/>
          <a:lstStyle/>
          <a:p>
            <a:r>
              <a:rPr lang="en-GB"/>
              <a:t>Aimee North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74EB087D-126D-4DFA-A834-EF937FF1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9009"/>
            <a:ext cx="6433868" cy="989438"/>
          </a:xfrm>
        </p:spPr>
        <p:txBody>
          <a:bodyPr/>
          <a:lstStyle/>
          <a:p>
            <a:r>
              <a:rPr lang="en-GB"/>
              <a:t>Head of Housing Market Indices</a:t>
            </a:r>
          </a:p>
          <a:p>
            <a:r>
              <a:rPr lang="en-GB"/>
              <a:t>Prices Division</a:t>
            </a:r>
          </a:p>
          <a:p>
            <a:r>
              <a:rPr lang="en-GB"/>
              <a:t>Office for National Statistics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08 December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9829B-F338-B599-F919-B4FA68420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B42156-38C0-D761-3F3A-092F93C0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9528"/>
            <a:ext cx="10515600" cy="1052596"/>
          </a:xfrm>
        </p:spPr>
        <p:txBody>
          <a:bodyPr/>
          <a:lstStyle/>
          <a:p>
            <a:r>
              <a:rPr lang="en-GB"/>
              <a:t>UK HPI development</a:t>
            </a:r>
          </a:p>
        </p:txBody>
      </p:sp>
    </p:spTree>
    <p:extLst>
      <p:ext uri="{BB962C8B-B14F-4D97-AF65-F5344CB8AC3E}">
        <p14:creationId xmlns:p14="http://schemas.microsoft.com/office/powerpoint/2010/main" val="403113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381D6-099A-C864-9D94-28E64FDFD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EE3A1-E6C4-6AF9-328C-8FBB5D1E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HPI: source of new build over-estimation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4164BC-C046-FB3D-C662-61D38250FA8D}"/>
              </a:ext>
            </a:extLst>
          </p:cNvPr>
          <p:cNvGrpSpPr/>
          <p:nvPr/>
        </p:nvGrpSpPr>
        <p:grpSpPr>
          <a:xfrm>
            <a:off x="1149016" y="1256269"/>
            <a:ext cx="9987838" cy="4693593"/>
            <a:chOff x="1149016" y="1256269"/>
            <a:chExt cx="9987838" cy="4693593"/>
          </a:xfrm>
        </p:grpSpPr>
        <p:pic>
          <p:nvPicPr>
            <p:cNvPr id="5" name="Picture 4" descr="A graph with a line graph and a chart with text&#10;&#10;AI-generated content may be incorrect.">
              <a:extLst>
                <a:ext uri="{FF2B5EF4-FFF2-40B4-BE49-F238E27FC236}">
                  <a16:creationId xmlns:a16="http://schemas.microsoft.com/office/drawing/2014/main" id="{4F67B634-E573-0062-575C-5414C1A4F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2684"/>
            <a:stretch>
              <a:fillRect/>
            </a:stretch>
          </p:blipFill>
          <p:spPr>
            <a:xfrm>
              <a:off x="1149016" y="1256269"/>
              <a:ext cx="6299534" cy="469359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C412C1-4816-D297-4638-D27BB77EBB48}"/>
                </a:ext>
              </a:extLst>
            </p:cNvPr>
            <p:cNvGrpSpPr/>
            <p:nvPr/>
          </p:nvGrpSpPr>
          <p:grpSpPr>
            <a:xfrm>
              <a:off x="7439026" y="1256269"/>
              <a:ext cx="3697828" cy="4693593"/>
              <a:chOff x="7439026" y="1256269"/>
              <a:chExt cx="3697828" cy="469359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A87EAD-5FB2-B386-C312-50D790E9E8C9}"/>
                  </a:ext>
                </a:extLst>
              </p:cNvPr>
              <p:cNvSpPr txBox="1"/>
              <p:nvPr/>
            </p:nvSpPr>
            <p:spPr>
              <a:xfrm>
                <a:off x="7439026" y="1256269"/>
                <a:ext cx="3697828" cy="46935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tIns="45720" rIns="91440" bIns="45720" rtlCol="0" anchor="b" anchorCtr="0">
                <a:spAutoFit/>
              </a:bodyPr>
              <a:lstStyle/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3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7DF1DE-6667-D98D-CBBF-A46EB98D88B7}"/>
                  </a:ext>
                </a:extLst>
              </p:cNvPr>
              <p:cNvSpPr txBox="1"/>
              <p:nvPr/>
            </p:nvSpPr>
            <p:spPr>
              <a:xfrm>
                <a:off x="8294040" y="1617906"/>
                <a:ext cx="2842813" cy="39703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tIns="45720" rIns="91440" bIns="45720" rtlCol="0" anchor="b" anchorCtr="0">
                <a:spAutoFit/>
              </a:bodyPr>
              <a:lstStyle/>
              <a:p>
                <a:pPr algn="l"/>
                <a:r>
                  <a:rPr lang="en-GB" sz="1400" b="1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September 2024 (1</a:t>
                </a:r>
                <a:r>
                  <a:rPr lang="en-GB" sz="1400" b="1" baseline="300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GB" sz="1400" b="1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estimate)</a:t>
                </a:r>
              </a:p>
              <a:p>
                <a:pPr algn="l"/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Country = England &amp; Wales</a:t>
                </a:r>
              </a:p>
              <a:p>
                <a:pPr algn="l"/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= new build</a:t>
                </a:r>
              </a:p>
              <a:p>
                <a:pPr algn="l"/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Missingness proportion = 63%</a:t>
                </a:r>
              </a:p>
              <a:p>
                <a:pPr algn="l"/>
                <a:endParaRPr lang="en-GB" sz="1400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Country = Scotland</a:t>
                </a: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= new build</a:t>
                </a: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Missingness proportion = 96%</a:t>
                </a:r>
              </a:p>
              <a:p>
                <a:pPr algn="l"/>
                <a:endParaRPr lang="en-GB" sz="1400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Country = England &amp; Wales</a:t>
                </a: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= old build</a:t>
                </a: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Missingness proportion = 3%</a:t>
                </a:r>
              </a:p>
              <a:p>
                <a:pPr algn="l"/>
                <a:endParaRPr lang="en-GB" sz="1400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Country = Scotland</a:t>
                </a: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= old build</a:t>
                </a:r>
              </a:p>
              <a:p>
                <a:r>
                  <a:rPr lang="en-GB" sz="1400" dirty="0">
                    <a:solidFill>
                      <a:srgbClr val="183E5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Missingness proportion = 16%</a:t>
                </a:r>
              </a:p>
              <a:p>
                <a:pPr algn="l"/>
                <a:endParaRPr lang="en-GB" sz="1400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GB" sz="1400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A graph with a line graph and a chart with text&#10;&#10;AI-generated content may be incorrect.">
                <a:extLst>
                  <a:ext uri="{FF2B5EF4-FFF2-40B4-BE49-F238E27FC236}">
                    <a16:creationId xmlns:a16="http://schemas.microsoft.com/office/drawing/2014/main" id="{50D09B5C-B27B-FD0E-C176-E8C587285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7605" t="8707" r="37048" b="5553"/>
              <a:stretch>
                <a:fillRect/>
              </a:stretch>
            </p:blipFill>
            <p:spPr>
              <a:xfrm>
                <a:off x="7765003" y="1872976"/>
                <a:ext cx="529037" cy="3260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774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53E09-6FA2-DBB9-D44F-3BA53FCC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A00B6A-CD72-4DCC-0676-B70CA126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B62EC-DAFC-602C-7363-C5E04110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HPI: imputation options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B49139-2183-8417-2238-00F47A6D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2317109"/>
          </a:xfrm>
        </p:spPr>
        <p:txBody>
          <a:bodyPr/>
          <a:lstStyle/>
          <a:p>
            <a:r>
              <a:rPr lang="en-GB" dirty="0"/>
              <a:t>Median</a:t>
            </a:r>
          </a:p>
          <a:p>
            <a:r>
              <a:rPr lang="en-GB" dirty="0" err="1"/>
              <a:t>CanCEIS</a:t>
            </a:r>
            <a:r>
              <a:rPr lang="en-GB" dirty="0"/>
              <a:t> nearest-neighbour</a:t>
            </a:r>
          </a:p>
          <a:p>
            <a:r>
              <a:rPr lang="en-GB" dirty="0"/>
              <a:t>K nearest neighbour</a:t>
            </a:r>
          </a:p>
          <a:p>
            <a:r>
              <a:rPr lang="en-GB" dirty="0"/>
              <a:t>K nearest neighbour using postcode coordinates</a:t>
            </a:r>
          </a:p>
        </p:txBody>
      </p:sp>
    </p:spTree>
    <p:extLst>
      <p:ext uri="{BB962C8B-B14F-4D97-AF65-F5344CB8AC3E}">
        <p14:creationId xmlns:p14="http://schemas.microsoft.com/office/powerpoint/2010/main" val="305289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F3B0-5CCA-D1C7-5503-D787B735A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C9DC9-F3B7-0F2D-C9A6-8DC74AF05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3C8AF4-490F-0C5A-9354-676723CA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HPI: imputation investigation</a:t>
            </a:r>
          </a:p>
        </p:txBody>
      </p:sp>
      <p:pic>
        <p:nvPicPr>
          <p:cNvPr id="4" name="Picture 3" descr="A group of graphs showing different types of results&#10;&#10;AI-generated content may be incorrect.">
            <a:extLst>
              <a:ext uri="{FF2B5EF4-FFF2-40B4-BE49-F238E27FC236}">
                <a16:creationId xmlns:a16="http://schemas.microsoft.com/office/drawing/2014/main" id="{7A33842C-AD98-3234-89FE-BAC7B7C9B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58" y="1168425"/>
            <a:ext cx="9480884" cy="4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A6519-3F22-DC1B-4651-43034EB27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2EA27A-D964-4FA8-B238-5B307845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E9070-CB74-0C27-ED3E-F988680A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HPI: selected imputation improvement</a:t>
            </a:r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4F9AEEF-C9A1-4288-D3CF-1B4BF85A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56" y="1168425"/>
            <a:ext cx="9459888" cy="47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8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1F0F-4663-DF0C-060E-1B9EB27F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6810F7-6650-291B-8462-55368F64C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72C916-AADD-86D9-A976-ADD194D8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HPI: selected imputation improvement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A77042-FCEC-FAF1-2B6C-F0E39988FD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23988"/>
          <a:ext cx="10696074" cy="4142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705">
                  <a:extLst>
                    <a:ext uri="{9D8B030D-6E8A-4147-A177-3AD203B41FA5}">
                      <a16:colId xmlns:a16="http://schemas.microsoft.com/office/drawing/2014/main" val="3807180124"/>
                    </a:ext>
                  </a:extLst>
                </a:gridCol>
                <a:gridCol w="3898232">
                  <a:extLst>
                    <a:ext uri="{9D8B030D-6E8A-4147-A177-3AD203B41FA5}">
                      <a16:colId xmlns:a16="http://schemas.microsoft.com/office/drawing/2014/main" val="3201606888"/>
                    </a:ext>
                  </a:extLst>
                </a:gridCol>
                <a:gridCol w="5005137">
                  <a:extLst>
                    <a:ext uri="{9D8B030D-6E8A-4147-A177-3AD203B41FA5}">
                      <a16:colId xmlns:a16="http://schemas.microsoft.com/office/drawing/2014/main" val="1444671253"/>
                    </a:ext>
                  </a:extLst>
                </a:gridCol>
              </a:tblGrid>
              <a:tr h="533014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Variable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814" marT="26907" marB="269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Previous method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814" marT="26907" marB="269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Improved method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907" marB="26907"/>
                </a:tc>
                <a:extLst>
                  <a:ext uri="{0D108BD9-81ED-4DB2-BD59-A6C34878D82A}">
                    <a16:rowId xmlns:a16="http://schemas.microsoft.com/office/drawing/2014/main" val="3448959294"/>
                  </a:ext>
                </a:extLst>
              </a:tr>
              <a:tr h="1046157">
                <a:tc rowSpan="2"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Floor area</a:t>
                      </a:r>
                    </a:p>
                  </a:txBody>
                  <a:tcPr marL="0" marR="53814" marT="26907" marB="269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England &amp; Wales: set to zero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814" marT="26907" marB="269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England &amp; Wales: imputed using 10 nearest-neighbour imputation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907" marB="26907"/>
                </a:tc>
                <a:extLst>
                  <a:ext uri="{0D108BD9-81ED-4DB2-BD59-A6C34878D82A}">
                    <a16:rowId xmlns:a16="http://schemas.microsoft.com/office/drawing/2014/main" val="3041855611"/>
                  </a:ext>
                </a:extLst>
              </a:tr>
              <a:tr h="1032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53814" marT="26907" marB="269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Scotland: set to zero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814" marT="26907" marB="269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Scotland: set to zero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907" marB="26907"/>
                </a:tc>
                <a:extLst>
                  <a:ext uri="{0D108BD9-81ED-4DB2-BD59-A6C34878D82A}">
                    <a16:rowId xmlns:a16="http://schemas.microsoft.com/office/drawing/2014/main" val="1931091467"/>
                  </a:ext>
                </a:extLst>
              </a:tr>
              <a:tr h="153129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Number of rooms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814" marT="26907" marB="269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Great Britain: missing indicator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814" marT="26907" marB="269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effectLst/>
                        </a:rPr>
                        <a:t>Great Britain: imputed using 10 nearest-neighbour imputation</a:t>
                      </a:r>
                      <a:endParaRPr lang="en-GB" sz="24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907" marB="26907"/>
                </a:tc>
                <a:extLst>
                  <a:ext uri="{0D108BD9-81ED-4DB2-BD59-A6C34878D82A}">
                    <a16:rowId xmlns:a16="http://schemas.microsoft.com/office/drawing/2014/main" val="120658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9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1378-B60C-00F0-C1DE-DD5BC73B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90115C-8C59-5896-0D68-3FCDA11B8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351F3-5B55-EEF2-3526-D556EC94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Results: UK new build annual inflation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F4EB3-5B09-1C3A-3E10-7428925E78E1}"/>
              </a:ext>
            </a:extLst>
          </p:cNvPr>
          <p:cNvSpPr txBox="1"/>
          <p:nvPr/>
        </p:nvSpPr>
        <p:spPr>
          <a:xfrm>
            <a:off x="3503762" y="2738735"/>
            <a:ext cx="5184476" cy="46166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Redacted from published slides</a:t>
            </a:r>
          </a:p>
        </p:txBody>
      </p:sp>
    </p:spTree>
    <p:extLst>
      <p:ext uri="{BB962C8B-B14F-4D97-AF65-F5344CB8AC3E}">
        <p14:creationId xmlns:p14="http://schemas.microsoft.com/office/powerpoint/2010/main" val="397870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B773-3621-055C-4699-B3D0F46A5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519D6-BB88-D7E2-6974-1B2A108C1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8030-2B2C-640F-ACF8-91492BFD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Results: UK new build annual inflation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C33726-1CAD-3590-3932-64FC98B2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7333"/>
            <a:ext cx="10515600" cy="171130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Next steps</a:t>
            </a:r>
            <a:r>
              <a:rPr lang="en-GB" dirty="0"/>
              <a:t>: </a:t>
            </a:r>
          </a:p>
          <a:p>
            <a:r>
              <a:rPr lang="en-GB" dirty="0"/>
              <a:t>Continue monitoring impact of this interim improvement</a:t>
            </a:r>
          </a:p>
          <a:p>
            <a:r>
              <a:rPr lang="en-GB" dirty="0"/>
              <a:t>Launch of wider HPI methods review in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28557-0D99-997A-84CD-3A02EA55604D}"/>
              </a:ext>
            </a:extLst>
          </p:cNvPr>
          <p:cNvSpPr txBox="1"/>
          <p:nvPr/>
        </p:nvSpPr>
        <p:spPr>
          <a:xfrm>
            <a:off x="3503762" y="2738735"/>
            <a:ext cx="5184476" cy="46166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Redacted from published slides</a:t>
            </a:r>
          </a:p>
        </p:txBody>
      </p:sp>
    </p:spTree>
    <p:extLst>
      <p:ext uri="{BB962C8B-B14F-4D97-AF65-F5344CB8AC3E}">
        <p14:creationId xmlns:p14="http://schemas.microsoft.com/office/powerpoint/2010/main" val="17837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DF4F8B-E621-687C-B8C7-1C97AAA28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F08F08-A46B-B92B-55C8-127653FB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4DA7EDF-C9FF-DBBC-A235-9E6AABA98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Email: </a:t>
            </a:r>
            <a:r>
              <a:rPr lang="en-GB">
                <a:hlinkClick r:id="rId3"/>
              </a:rPr>
              <a:t>hpi@ons.gov.uk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10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0473CE-6D1A-E864-1611-9DE1D63A1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64690-AE4A-4DCF-E095-D1BBD55E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Recent developments at 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DF36FB-2386-4FAE-236A-9BE469469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22961"/>
              </p:ext>
            </p:extLst>
          </p:nvPr>
        </p:nvGraphicFramePr>
        <p:xfrm>
          <a:off x="838200" y="1508759"/>
          <a:ext cx="10533744" cy="379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48">
                  <a:extLst>
                    <a:ext uri="{9D8B030D-6E8A-4147-A177-3AD203B41FA5}">
                      <a16:colId xmlns:a16="http://schemas.microsoft.com/office/drawing/2014/main" val="4269411800"/>
                    </a:ext>
                  </a:extLst>
                </a:gridCol>
                <a:gridCol w="3511248">
                  <a:extLst>
                    <a:ext uri="{9D8B030D-6E8A-4147-A177-3AD203B41FA5}">
                      <a16:colId xmlns:a16="http://schemas.microsoft.com/office/drawing/2014/main" val="250402489"/>
                    </a:ext>
                  </a:extLst>
                </a:gridCol>
                <a:gridCol w="3511248">
                  <a:extLst>
                    <a:ext uri="{9D8B030D-6E8A-4147-A177-3AD203B41FA5}">
                      <a16:colId xmlns:a16="http://schemas.microsoft.com/office/drawing/2014/main" val="1765348649"/>
                    </a:ext>
                  </a:extLst>
                </a:gridCol>
              </a:tblGrid>
              <a:tr h="1264194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Price Index of Private Rents (PIPR)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UK House Price Index (UK HPI)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90112"/>
                  </a:ext>
                </a:extLst>
              </a:tr>
              <a:tr h="1264194">
                <a:tc>
                  <a:txBody>
                    <a:bodyPr/>
                    <a:lstStyle/>
                    <a:p>
                      <a:r>
                        <a:rPr lang="en-GB" sz="2400"/>
                        <a:t>New or expanded use of administrative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solidFill>
                            <a:srgbClr val="0F8243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3600">
                        <a:solidFill>
                          <a:srgbClr val="0F82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>
                          <a:solidFill>
                            <a:srgbClr val="0F8243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3600">
                        <a:solidFill>
                          <a:srgbClr val="0F82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68409"/>
                  </a:ext>
                </a:extLst>
              </a:tr>
              <a:tr h="1264194">
                <a:tc>
                  <a:txBody>
                    <a:bodyPr/>
                    <a:lstStyle/>
                    <a:p>
                      <a:r>
                        <a:rPr lang="en-GB" sz="2400"/>
                        <a:t>Development of methods?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>
                          <a:solidFill>
                            <a:srgbClr val="0F8243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3600">
                        <a:solidFill>
                          <a:srgbClr val="0F82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>
                          <a:solidFill>
                            <a:srgbClr val="0F8243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3600">
                        <a:solidFill>
                          <a:srgbClr val="0F82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92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78EC3D-166B-9E11-E268-BB56C0FA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0075" y="1646555"/>
            <a:ext cx="2481867" cy="3680866"/>
          </a:xfrm>
          <a:prstGeom prst="roundRect">
            <a:avLst>
              <a:gd name="adj" fmla="val 3813"/>
            </a:avLst>
          </a:prstGeom>
          <a:solidFill>
            <a:srgbClr val="003A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4188C3-7429-EB01-42A2-F6B0B45F7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5702" y="1646555"/>
            <a:ext cx="2481867" cy="3680866"/>
          </a:xfrm>
          <a:prstGeom prst="roundRect">
            <a:avLst>
              <a:gd name="adj" fmla="val 3813"/>
            </a:avLst>
          </a:prstGeom>
          <a:solidFill>
            <a:srgbClr val="003A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E5152C-D480-624A-9DEF-F9674834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2572" y="1646555"/>
            <a:ext cx="2481867" cy="3680866"/>
          </a:xfrm>
          <a:prstGeom prst="roundRect">
            <a:avLst>
              <a:gd name="adj" fmla="val 3813"/>
            </a:avLst>
          </a:prstGeom>
          <a:solidFill>
            <a:srgbClr val="003A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7787E4-0DBC-4E68-E124-621B9DDE5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1646555"/>
            <a:ext cx="2481867" cy="3680866"/>
          </a:xfrm>
          <a:prstGeom prst="roundRect">
            <a:avLst>
              <a:gd name="adj" fmla="val 3813"/>
            </a:avLst>
          </a:prstGeom>
          <a:solidFill>
            <a:srgbClr val="003A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A037F-5EB5-6B18-380D-640C19E0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9981"/>
            <a:ext cx="10533743" cy="526298"/>
          </a:xfrm>
        </p:spPr>
        <p:txBody>
          <a:bodyPr/>
          <a:lstStyle/>
          <a:p>
            <a:pPr algn="ctr"/>
            <a:r>
              <a:rPr lang="en-GB"/>
              <a:t>HPI and PIPR: generating the price index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C38CB74-85F1-2BE9-C38F-45D94C85F612}"/>
              </a:ext>
            </a:extLst>
          </p:cNvPr>
          <p:cNvSpPr txBox="1">
            <a:spLocks/>
          </p:cNvSpPr>
          <p:nvPr/>
        </p:nvSpPr>
        <p:spPr>
          <a:xfrm>
            <a:off x="993896" y="2043074"/>
            <a:ext cx="2170470" cy="1460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/>
              <a:t>1. </a:t>
            </a:r>
            <a:r>
              <a:rPr lang="en-GB" sz="2200"/>
              <a:t>Link price transaction and property attributes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146A4-03EB-D199-9389-EDD5E0EB74C3}"/>
              </a:ext>
            </a:extLst>
          </p:cNvPr>
          <p:cNvSpPr txBox="1"/>
          <p:nvPr/>
        </p:nvSpPr>
        <p:spPr>
          <a:xfrm>
            <a:off x="3675954" y="2043074"/>
            <a:ext cx="21551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/>
              <a:t>2. </a:t>
            </a:r>
            <a:r>
              <a:rPr lang="en-GB" sz="2200"/>
              <a:t>Run our regression model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A371E1-66B6-1E90-C137-C2F03E228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7312" y="4084557"/>
            <a:ext cx="1032385" cy="1032385"/>
            <a:chOff x="4237312" y="4084557"/>
            <a:chExt cx="1032385" cy="103238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AC03290-230C-D02A-0D3F-C05F44659650}"/>
                </a:ext>
              </a:extLst>
            </p:cNvPr>
            <p:cNvSpPr/>
            <p:nvPr/>
          </p:nvSpPr>
          <p:spPr>
            <a:xfrm>
              <a:off x="4237312" y="4084557"/>
              <a:ext cx="1032385" cy="1032385"/>
            </a:xfrm>
            <a:custGeom>
              <a:avLst/>
              <a:gdLst>
                <a:gd name="connsiteX0" fmla="*/ 1032386 w 1032385"/>
                <a:gd name="connsiteY0" fmla="*/ 516193 h 1032385"/>
                <a:gd name="connsiteX1" fmla="*/ 516193 w 1032385"/>
                <a:gd name="connsiteY1" fmla="*/ 1032386 h 1032385"/>
                <a:gd name="connsiteX2" fmla="*/ 0 w 1032385"/>
                <a:gd name="connsiteY2" fmla="*/ 516193 h 1032385"/>
                <a:gd name="connsiteX3" fmla="*/ 516193 w 1032385"/>
                <a:gd name="connsiteY3" fmla="*/ 0 h 1032385"/>
                <a:gd name="connsiteX4" fmla="*/ 1032386 w 1032385"/>
                <a:gd name="connsiteY4" fmla="*/ 516193 h 10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385" h="1032385">
                  <a:moveTo>
                    <a:pt x="1032386" y="516193"/>
                  </a:moveTo>
                  <a:cubicBezTo>
                    <a:pt x="1032386" y="801279"/>
                    <a:pt x="801279" y="1032386"/>
                    <a:pt x="516193" y="1032386"/>
                  </a:cubicBezTo>
                  <a:cubicBezTo>
                    <a:pt x="231107" y="1032386"/>
                    <a:pt x="0" y="801279"/>
                    <a:pt x="0" y="516193"/>
                  </a:cubicBezTo>
                  <a:cubicBezTo>
                    <a:pt x="0" y="231107"/>
                    <a:pt x="231107" y="0"/>
                    <a:pt x="516193" y="0"/>
                  </a:cubicBezTo>
                  <a:cubicBezTo>
                    <a:pt x="801279" y="0"/>
                    <a:pt x="1032386" y="231107"/>
                    <a:pt x="1032386" y="5161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1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2" name="Graphic 10">
              <a:extLst>
                <a:ext uri="{FF2B5EF4-FFF2-40B4-BE49-F238E27FC236}">
                  <a16:creationId xmlns:a16="http://schemas.microsoft.com/office/drawing/2014/main" id="{6D38B0A9-4AC0-F219-ACCE-BBBBF44BDE9C}"/>
                </a:ext>
              </a:extLst>
            </p:cNvPr>
            <p:cNvGrpSpPr/>
            <p:nvPr/>
          </p:nvGrpSpPr>
          <p:grpSpPr>
            <a:xfrm>
              <a:off x="4425018" y="4284347"/>
              <a:ext cx="657098" cy="646213"/>
              <a:chOff x="4425019" y="4398647"/>
              <a:chExt cx="657098" cy="6462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3EE0AD7-4FE4-7721-321E-74D7D6E0D40C}"/>
                  </a:ext>
                </a:extLst>
              </p:cNvPr>
              <p:cNvSpPr/>
              <p:nvPr/>
            </p:nvSpPr>
            <p:spPr>
              <a:xfrm>
                <a:off x="4992010" y="4668709"/>
                <a:ext cx="90107" cy="136233"/>
              </a:xfrm>
              <a:custGeom>
                <a:avLst/>
                <a:gdLst>
                  <a:gd name="connsiteX0" fmla="*/ 47161 w 90107"/>
                  <a:gd name="connsiteY0" fmla="*/ 48334 h 136233"/>
                  <a:gd name="connsiteX1" fmla="*/ 78250 w 90107"/>
                  <a:gd name="connsiteY1" fmla="*/ 59245 h 136233"/>
                  <a:gd name="connsiteX2" fmla="*/ 89982 w 90107"/>
                  <a:gd name="connsiteY2" fmla="*/ 89161 h 136233"/>
                  <a:gd name="connsiteX3" fmla="*/ 76138 w 90107"/>
                  <a:gd name="connsiteY3" fmla="*/ 124356 h 136233"/>
                  <a:gd name="connsiteX4" fmla="*/ 36603 w 90107"/>
                  <a:gd name="connsiteY4" fmla="*/ 136087 h 136233"/>
                  <a:gd name="connsiteX5" fmla="*/ 0 w 90107"/>
                  <a:gd name="connsiteY5" fmla="*/ 128462 h 136233"/>
                  <a:gd name="connsiteX6" fmla="*/ 0 w 90107"/>
                  <a:gd name="connsiteY6" fmla="*/ 104060 h 136233"/>
                  <a:gd name="connsiteX7" fmla="*/ 16894 w 90107"/>
                  <a:gd name="connsiteY7" fmla="*/ 110395 h 136233"/>
                  <a:gd name="connsiteX8" fmla="*/ 35078 w 90107"/>
                  <a:gd name="connsiteY8" fmla="*/ 112859 h 136233"/>
                  <a:gd name="connsiteX9" fmla="*/ 61005 w 90107"/>
                  <a:gd name="connsiteY9" fmla="*/ 91507 h 136233"/>
                  <a:gd name="connsiteX10" fmla="*/ 34256 w 90107"/>
                  <a:gd name="connsiteY10" fmla="*/ 71329 h 136233"/>
                  <a:gd name="connsiteX11" fmla="*/ 23463 w 90107"/>
                  <a:gd name="connsiteY11" fmla="*/ 72267 h 136233"/>
                  <a:gd name="connsiteX12" fmla="*/ 13961 w 90107"/>
                  <a:gd name="connsiteY12" fmla="*/ 74379 h 136233"/>
                  <a:gd name="connsiteX13" fmla="*/ 2229 w 90107"/>
                  <a:gd name="connsiteY13" fmla="*/ 68278 h 136233"/>
                  <a:gd name="connsiteX14" fmla="*/ 7860 w 90107"/>
                  <a:gd name="connsiteY14" fmla="*/ 0 h 136233"/>
                  <a:gd name="connsiteX15" fmla="*/ 80479 w 90107"/>
                  <a:gd name="connsiteY15" fmla="*/ 0 h 136233"/>
                  <a:gd name="connsiteX16" fmla="*/ 80479 w 90107"/>
                  <a:gd name="connsiteY16" fmla="*/ 24050 h 136233"/>
                  <a:gd name="connsiteX17" fmla="*/ 32497 w 90107"/>
                  <a:gd name="connsiteY17" fmla="*/ 24050 h 136233"/>
                  <a:gd name="connsiteX18" fmla="*/ 30033 w 90107"/>
                  <a:gd name="connsiteY18" fmla="*/ 50329 h 136233"/>
                  <a:gd name="connsiteX19" fmla="*/ 33318 w 90107"/>
                  <a:gd name="connsiteY19" fmla="*/ 49625 h 136233"/>
                  <a:gd name="connsiteX20" fmla="*/ 47161 w 90107"/>
                  <a:gd name="connsiteY20" fmla="*/ 48334 h 13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0107" h="136233">
                    <a:moveTo>
                      <a:pt x="47161" y="48334"/>
                    </a:moveTo>
                    <a:cubicBezTo>
                      <a:pt x="58563" y="47693"/>
                      <a:pt x="69751" y="51618"/>
                      <a:pt x="78250" y="59245"/>
                    </a:cubicBezTo>
                    <a:cubicBezTo>
                      <a:pt x="86284" y="67064"/>
                      <a:pt x="90559" y="77965"/>
                      <a:pt x="89982" y="89161"/>
                    </a:cubicBezTo>
                    <a:cubicBezTo>
                      <a:pt x="90990" y="102392"/>
                      <a:pt x="85890" y="115356"/>
                      <a:pt x="76138" y="124356"/>
                    </a:cubicBezTo>
                    <a:cubicBezTo>
                      <a:pt x="64814" y="132922"/>
                      <a:pt x="50766" y="137090"/>
                      <a:pt x="36603" y="136087"/>
                    </a:cubicBezTo>
                    <a:cubicBezTo>
                      <a:pt x="23963" y="136559"/>
                      <a:pt x="11400" y="133942"/>
                      <a:pt x="0" y="128462"/>
                    </a:cubicBezTo>
                    <a:lnTo>
                      <a:pt x="0" y="104060"/>
                    </a:lnTo>
                    <a:cubicBezTo>
                      <a:pt x="5354" y="106847"/>
                      <a:pt x="11027" y="108974"/>
                      <a:pt x="16894" y="110395"/>
                    </a:cubicBezTo>
                    <a:cubicBezTo>
                      <a:pt x="22829" y="111973"/>
                      <a:pt x="28937" y="112801"/>
                      <a:pt x="35078" y="112859"/>
                    </a:cubicBezTo>
                    <a:cubicBezTo>
                      <a:pt x="52441" y="112859"/>
                      <a:pt x="61005" y="105702"/>
                      <a:pt x="61005" y="91507"/>
                    </a:cubicBezTo>
                    <a:cubicBezTo>
                      <a:pt x="61005" y="77312"/>
                      <a:pt x="52089" y="71329"/>
                      <a:pt x="34256" y="71329"/>
                    </a:cubicBezTo>
                    <a:cubicBezTo>
                      <a:pt x="30641" y="71374"/>
                      <a:pt x="27033" y="71689"/>
                      <a:pt x="23463" y="72267"/>
                    </a:cubicBezTo>
                    <a:cubicBezTo>
                      <a:pt x="20243" y="72707"/>
                      <a:pt x="17064" y="73413"/>
                      <a:pt x="13961" y="74379"/>
                    </a:cubicBezTo>
                    <a:lnTo>
                      <a:pt x="2229" y="68278"/>
                    </a:lnTo>
                    <a:lnTo>
                      <a:pt x="7860" y="0"/>
                    </a:lnTo>
                    <a:lnTo>
                      <a:pt x="80479" y="0"/>
                    </a:lnTo>
                    <a:lnTo>
                      <a:pt x="80479" y="24050"/>
                    </a:lnTo>
                    <a:lnTo>
                      <a:pt x="32497" y="24050"/>
                    </a:lnTo>
                    <a:lnTo>
                      <a:pt x="30033" y="50329"/>
                    </a:lnTo>
                    <a:lnTo>
                      <a:pt x="33318" y="49625"/>
                    </a:lnTo>
                    <a:cubicBezTo>
                      <a:pt x="37873" y="48704"/>
                      <a:pt x="42514" y="48271"/>
                      <a:pt x="47161" y="48334"/>
                    </a:cubicBez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CCC7516-2DF7-04CE-13C1-8A1F7B66334E}"/>
                  </a:ext>
                </a:extLst>
              </p:cNvPr>
              <p:cNvSpPr/>
              <p:nvPr/>
            </p:nvSpPr>
            <p:spPr>
              <a:xfrm>
                <a:off x="4425019" y="4639850"/>
                <a:ext cx="66635" cy="133858"/>
              </a:xfrm>
              <a:custGeom>
                <a:avLst/>
                <a:gdLst>
                  <a:gd name="connsiteX0" fmla="*/ 66167 w 66635"/>
                  <a:gd name="connsiteY0" fmla="*/ 133858 h 133858"/>
                  <a:gd name="connsiteX1" fmla="*/ 37893 w 66635"/>
                  <a:gd name="connsiteY1" fmla="*/ 133858 h 133858"/>
                  <a:gd name="connsiteX2" fmla="*/ 37893 w 66635"/>
                  <a:gd name="connsiteY2" fmla="*/ 56429 h 133858"/>
                  <a:gd name="connsiteX3" fmla="*/ 37893 w 66635"/>
                  <a:gd name="connsiteY3" fmla="*/ 43759 h 133858"/>
                  <a:gd name="connsiteX4" fmla="*/ 37893 w 66635"/>
                  <a:gd name="connsiteY4" fmla="*/ 29798 h 133858"/>
                  <a:gd name="connsiteX5" fmla="*/ 28039 w 66635"/>
                  <a:gd name="connsiteY5" fmla="*/ 39066 h 133858"/>
                  <a:gd name="connsiteX6" fmla="*/ 12670 w 66635"/>
                  <a:gd name="connsiteY6" fmla="*/ 50798 h 133858"/>
                  <a:gd name="connsiteX7" fmla="*/ 0 w 66635"/>
                  <a:gd name="connsiteY7" fmla="*/ 34374 h 133858"/>
                  <a:gd name="connsiteX8" fmla="*/ 43173 w 66635"/>
                  <a:gd name="connsiteY8" fmla="*/ 0 h 133858"/>
                  <a:gd name="connsiteX9" fmla="*/ 66636 w 66635"/>
                  <a:gd name="connsiteY9" fmla="*/ 0 h 13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35" h="133858">
                    <a:moveTo>
                      <a:pt x="66167" y="133858"/>
                    </a:moveTo>
                    <a:lnTo>
                      <a:pt x="37893" y="133858"/>
                    </a:lnTo>
                    <a:lnTo>
                      <a:pt x="37893" y="56429"/>
                    </a:lnTo>
                    <a:lnTo>
                      <a:pt x="37893" y="43759"/>
                    </a:lnTo>
                    <a:lnTo>
                      <a:pt x="37893" y="29798"/>
                    </a:lnTo>
                    <a:cubicBezTo>
                      <a:pt x="33201" y="34491"/>
                      <a:pt x="29916" y="37541"/>
                      <a:pt x="28039" y="39066"/>
                    </a:cubicBezTo>
                    <a:lnTo>
                      <a:pt x="12670" y="50798"/>
                    </a:lnTo>
                    <a:lnTo>
                      <a:pt x="0" y="34374"/>
                    </a:lnTo>
                    <a:lnTo>
                      <a:pt x="43173" y="0"/>
                    </a:lnTo>
                    <a:lnTo>
                      <a:pt x="66636" y="0"/>
                    </a:ln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E1DADE3-F7D8-C77C-D9FC-ED091C5BAFCB}"/>
                  </a:ext>
                </a:extLst>
              </p:cNvPr>
              <p:cNvSpPr/>
              <p:nvPr/>
            </p:nvSpPr>
            <p:spPr>
              <a:xfrm>
                <a:off x="4483677" y="4884914"/>
                <a:ext cx="94557" cy="135158"/>
              </a:xfrm>
              <a:custGeom>
                <a:avLst/>
                <a:gdLst>
                  <a:gd name="connsiteX0" fmla="*/ 93853 w 94557"/>
                  <a:gd name="connsiteY0" fmla="*/ 135158 h 135158"/>
                  <a:gd name="connsiteX1" fmla="*/ 0 w 94557"/>
                  <a:gd name="connsiteY1" fmla="*/ 135158 h 135158"/>
                  <a:gd name="connsiteX2" fmla="*/ 0 w 94557"/>
                  <a:gd name="connsiteY2" fmla="*/ 115918 h 135158"/>
                  <a:gd name="connsiteX3" fmla="*/ 33670 w 94557"/>
                  <a:gd name="connsiteY3" fmla="*/ 81896 h 135158"/>
                  <a:gd name="connsiteX4" fmla="*/ 53144 w 94557"/>
                  <a:gd name="connsiteY4" fmla="*/ 60779 h 135158"/>
                  <a:gd name="connsiteX5" fmla="*/ 59831 w 94557"/>
                  <a:gd name="connsiteY5" fmla="*/ 49752 h 135158"/>
                  <a:gd name="connsiteX6" fmla="*/ 61826 w 94557"/>
                  <a:gd name="connsiteY6" fmla="*/ 39311 h 135158"/>
                  <a:gd name="connsiteX7" fmla="*/ 57368 w 94557"/>
                  <a:gd name="connsiteY7" fmla="*/ 27579 h 135158"/>
                  <a:gd name="connsiteX8" fmla="*/ 45636 w 94557"/>
                  <a:gd name="connsiteY8" fmla="*/ 23590 h 135158"/>
                  <a:gd name="connsiteX9" fmla="*/ 30502 w 94557"/>
                  <a:gd name="connsiteY9" fmla="*/ 27227 h 135158"/>
                  <a:gd name="connsiteX10" fmla="*/ 15134 w 94557"/>
                  <a:gd name="connsiteY10" fmla="*/ 37316 h 135158"/>
                  <a:gd name="connsiteX11" fmla="*/ 0 w 94557"/>
                  <a:gd name="connsiteY11" fmla="*/ 18897 h 135158"/>
                  <a:gd name="connsiteX12" fmla="*/ 16424 w 94557"/>
                  <a:gd name="connsiteY12" fmla="*/ 7166 h 135158"/>
                  <a:gd name="connsiteX13" fmla="*/ 30620 w 94557"/>
                  <a:gd name="connsiteY13" fmla="*/ 1887 h 135158"/>
                  <a:gd name="connsiteX14" fmla="*/ 47865 w 94557"/>
                  <a:gd name="connsiteY14" fmla="*/ 9 h 135158"/>
                  <a:gd name="connsiteX15" fmla="*/ 70038 w 94557"/>
                  <a:gd name="connsiteY15" fmla="*/ 4585 h 135158"/>
                  <a:gd name="connsiteX16" fmla="*/ 90334 w 94557"/>
                  <a:gd name="connsiteY16" fmla="*/ 36260 h 135158"/>
                  <a:gd name="connsiteX17" fmla="*/ 87284 w 94557"/>
                  <a:gd name="connsiteY17" fmla="*/ 53037 h 135158"/>
                  <a:gd name="connsiteX18" fmla="*/ 77194 w 94557"/>
                  <a:gd name="connsiteY18" fmla="*/ 69695 h 135158"/>
                  <a:gd name="connsiteX19" fmla="*/ 53731 w 94557"/>
                  <a:gd name="connsiteY19" fmla="*/ 93980 h 135158"/>
                  <a:gd name="connsiteX20" fmla="*/ 35899 w 94557"/>
                  <a:gd name="connsiteY20" fmla="*/ 110522 h 135158"/>
                  <a:gd name="connsiteX21" fmla="*/ 35899 w 94557"/>
                  <a:gd name="connsiteY21" fmla="*/ 111695 h 135158"/>
                  <a:gd name="connsiteX22" fmla="*/ 94557 w 94557"/>
                  <a:gd name="connsiteY22" fmla="*/ 111695 h 13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557" h="135158">
                    <a:moveTo>
                      <a:pt x="93853" y="135158"/>
                    </a:moveTo>
                    <a:lnTo>
                      <a:pt x="0" y="135158"/>
                    </a:lnTo>
                    <a:lnTo>
                      <a:pt x="0" y="115918"/>
                    </a:lnTo>
                    <a:lnTo>
                      <a:pt x="33670" y="81896"/>
                    </a:lnTo>
                    <a:cubicBezTo>
                      <a:pt x="43642" y="71690"/>
                      <a:pt x="50094" y="64651"/>
                      <a:pt x="53144" y="60779"/>
                    </a:cubicBezTo>
                    <a:cubicBezTo>
                      <a:pt x="55837" y="57405"/>
                      <a:pt x="58085" y="53699"/>
                      <a:pt x="59831" y="49752"/>
                    </a:cubicBezTo>
                    <a:cubicBezTo>
                      <a:pt x="61145" y="46427"/>
                      <a:pt x="61821" y="42885"/>
                      <a:pt x="61826" y="39311"/>
                    </a:cubicBezTo>
                    <a:cubicBezTo>
                      <a:pt x="62107" y="34939"/>
                      <a:pt x="60481" y="30660"/>
                      <a:pt x="57368" y="27579"/>
                    </a:cubicBezTo>
                    <a:cubicBezTo>
                      <a:pt x="54104" y="24811"/>
                      <a:pt x="49911" y="23386"/>
                      <a:pt x="45636" y="23590"/>
                    </a:cubicBezTo>
                    <a:cubicBezTo>
                      <a:pt x="40372" y="23568"/>
                      <a:pt x="35181" y="24815"/>
                      <a:pt x="30502" y="27227"/>
                    </a:cubicBezTo>
                    <a:cubicBezTo>
                      <a:pt x="25008" y="29987"/>
                      <a:pt x="19851" y="33373"/>
                      <a:pt x="15134" y="37316"/>
                    </a:cubicBezTo>
                    <a:lnTo>
                      <a:pt x="0" y="18897"/>
                    </a:lnTo>
                    <a:cubicBezTo>
                      <a:pt x="5069" y="14448"/>
                      <a:pt x="10571" y="10518"/>
                      <a:pt x="16424" y="7166"/>
                    </a:cubicBezTo>
                    <a:cubicBezTo>
                      <a:pt x="20915" y="4815"/>
                      <a:pt x="25684" y="3041"/>
                      <a:pt x="30620" y="1887"/>
                    </a:cubicBezTo>
                    <a:cubicBezTo>
                      <a:pt x="36271" y="562"/>
                      <a:pt x="42062" y="-69"/>
                      <a:pt x="47865" y="9"/>
                    </a:cubicBezTo>
                    <a:cubicBezTo>
                      <a:pt x="55505" y="-137"/>
                      <a:pt x="63080" y="1427"/>
                      <a:pt x="70038" y="4585"/>
                    </a:cubicBezTo>
                    <a:cubicBezTo>
                      <a:pt x="82536" y="10127"/>
                      <a:pt x="90521" y="22591"/>
                      <a:pt x="90334" y="36260"/>
                    </a:cubicBezTo>
                    <a:cubicBezTo>
                      <a:pt x="90350" y="41991"/>
                      <a:pt x="89317" y="47678"/>
                      <a:pt x="87284" y="53037"/>
                    </a:cubicBezTo>
                    <a:cubicBezTo>
                      <a:pt x="84720" y="59036"/>
                      <a:pt x="81323" y="64644"/>
                      <a:pt x="77194" y="69695"/>
                    </a:cubicBezTo>
                    <a:cubicBezTo>
                      <a:pt x="69909" y="78291"/>
                      <a:pt x="62071" y="86403"/>
                      <a:pt x="53731" y="93980"/>
                    </a:cubicBezTo>
                    <a:lnTo>
                      <a:pt x="35899" y="110522"/>
                    </a:lnTo>
                    <a:lnTo>
                      <a:pt x="35899" y="111695"/>
                    </a:lnTo>
                    <a:lnTo>
                      <a:pt x="94557" y="111695"/>
                    </a:ln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9CBA965-2633-20D4-9E5C-18AD6E9EEBA4}"/>
                  </a:ext>
                </a:extLst>
              </p:cNvPr>
              <p:cNvSpPr/>
              <p:nvPr/>
            </p:nvSpPr>
            <p:spPr>
              <a:xfrm>
                <a:off x="4556350" y="4517326"/>
                <a:ext cx="398819" cy="398877"/>
              </a:xfrm>
              <a:custGeom>
                <a:avLst/>
                <a:gdLst>
                  <a:gd name="connsiteX0" fmla="*/ 340165 w 398819"/>
                  <a:gd name="connsiteY0" fmla="*/ 58117 h 398877"/>
                  <a:gd name="connsiteX1" fmla="*/ 58117 w 398819"/>
                  <a:gd name="connsiteY1" fmla="*/ 58711 h 398877"/>
                  <a:gd name="connsiteX2" fmla="*/ 58712 w 398819"/>
                  <a:gd name="connsiteY2" fmla="*/ 340759 h 398877"/>
                  <a:gd name="connsiteX3" fmla="*/ 324914 w 398819"/>
                  <a:gd name="connsiteY3" fmla="*/ 354459 h 398877"/>
                  <a:gd name="connsiteX4" fmla="*/ 361986 w 398819"/>
                  <a:gd name="connsiteY4" fmla="*/ 391648 h 398877"/>
                  <a:gd name="connsiteX5" fmla="*/ 391080 w 398819"/>
                  <a:gd name="connsiteY5" fmla="*/ 362554 h 398877"/>
                  <a:gd name="connsiteX6" fmla="*/ 353891 w 398819"/>
                  <a:gd name="connsiteY6" fmla="*/ 325482 h 398877"/>
                  <a:gd name="connsiteX7" fmla="*/ 340165 w 398819"/>
                  <a:gd name="connsiteY7" fmla="*/ 58117 h 398877"/>
                  <a:gd name="connsiteX8" fmla="*/ 86644 w 398819"/>
                  <a:gd name="connsiteY8" fmla="*/ 311638 h 398877"/>
                  <a:gd name="connsiteX9" fmla="*/ 87652 w 398819"/>
                  <a:gd name="connsiteY9" fmla="*/ 87496 h 398877"/>
                  <a:gd name="connsiteX10" fmla="*/ 311794 w 398819"/>
                  <a:gd name="connsiteY10" fmla="*/ 88502 h 398877"/>
                  <a:gd name="connsiteX11" fmla="*/ 310786 w 398819"/>
                  <a:gd name="connsiteY11" fmla="*/ 312646 h 398877"/>
                  <a:gd name="connsiteX12" fmla="*/ 198916 w 398819"/>
                  <a:gd name="connsiteY12" fmla="*/ 358565 h 398877"/>
                  <a:gd name="connsiteX13" fmla="*/ 86644 w 398819"/>
                  <a:gd name="connsiteY13" fmla="*/ 311638 h 39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8819" h="398877">
                    <a:moveTo>
                      <a:pt x="340165" y="58117"/>
                    </a:moveTo>
                    <a:cubicBezTo>
                      <a:pt x="262115" y="-19604"/>
                      <a:pt x="135838" y="-19338"/>
                      <a:pt x="58117" y="58711"/>
                    </a:cubicBezTo>
                    <a:cubicBezTo>
                      <a:pt x="-19604" y="136760"/>
                      <a:pt x="-19338" y="263038"/>
                      <a:pt x="58712" y="340759"/>
                    </a:cubicBezTo>
                    <a:cubicBezTo>
                      <a:pt x="130915" y="412660"/>
                      <a:pt x="245710" y="418568"/>
                      <a:pt x="324914" y="354459"/>
                    </a:cubicBezTo>
                    <a:lnTo>
                      <a:pt x="361986" y="391648"/>
                    </a:lnTo>
                    <a:lnTo>
                      <a:pt x="391080" y="362554"/>
                    </a:lnTo>
                    <a:lnTo>
                      <a:pt x="353891" y="325482"/>
                    </a:lnTo>
                    <a:cubicBezTo>
                      <a:pt x="418699" y="246074"/>
                      <a:pt x="412764" y="130471"/>
                      <a:pt x="340165" y="58117"/>
                    </a:cubicBezTo>
                    <a:close/>
                    <a:moveTo>
                      <a:pt x="86644" y="311638"/>
                    </a:moveTo>
                    <a:cubicBezTo>
                      <a:pt x="25027" y="249465"/>
                      <a:pt x="25477" y="149113"/>
                      <a:pt x="87652" y="87496"/>
                    </a:cubicBezTo>
                    <a:cubicBezTo>
                      <a:pt x="149825" y="25879"/>
                      <a:pt x="250177" y="26329"/>
                      <a:pt x="311794" y="88502"/>
                    </a:cubicBezTo>
                    <a:cubicBezTo>
                      <a:pt x="373411" y="150676"/>
                      <a:pt x="372961" y="251029"/>
                      <a:pt x="310786" y="312646"/>
                    </a:cubicBezTo>
                    <a:cubicBezTo>
                      <a:pt x="281030" y="342136"/>
                      <a:pt x="240809" y="358645"/>
                      <a:pt x="198916" y="358565"/>
                    </a:cubicBezTo>
                    <a:cubicBezTo>
                      <a:pt x="156744" y="358458"/>
                      <a:pt x="116348" y="341574"/>
                      <a:pt x="86644" y="311638"/>
                    </a:cubicBez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3E1AE94-C807-3C10-83E3-C19AD91EE48B}"/>
                  </a:ext>
                </a:extLst>
              </p:cNvPr>
              <p:cNvSpPr/>
              <p:nvPr/>
            </p:nvSpPr>
            <p:spPr>
              <a:xfrm rot="-2700000">
                <a:off x="4933648" y="4845188"/>
                <a:ext cx="99953" cy="199672"/>
              </a:xfrm>
              <a:custGeom>
                <a:avLst/>
                <a:gdLst>
                  <a:gd name="connsiteX0" fmla="*/ 81770 w 99953"/>
                  <a:gd name="connsiteY0" fmla="*/ 0 h 199672"/>
                  <a:gd name="connsiteX1" fmla="*/ 99954 w 99953"/>
                  <a:gd name="connsiteY1" fmla="*/ 0 h 199672"/>
                  <a:gd name="connsiteX2" fmla="*/ 99954 w 99953"/>
                  <a:gd name="connsiteY2" fmla="*/ 199673 h 199672"/>
                  <a:gd name="connsiteX3" fmla="*/ 81770 w 99953"/>
                  <a:gd name="connsiteY3" fmla="*/ 199673 h 199672"/>
                  <a:gd name="connsiteX4" fmla="*/ 18184 w 99953"/>
                  <a:gd name="connsiteY4" fmla="*/ 199673 h 199672"/>
                  <a:gd name="connsiteX5" fmla="*/ 0 w 99953"/>
                  <a:gd name="connsiteY5" fmla="*/ 199673 h 199672"/>
                  <a:gd name="connsiteX6" fmla="*/ 0 w 99953"/>
                  <a:gd name="connsiteY6" fmla="*/ 0 h 199672"/>
                  <a:gd name="connsiteX7" fmla="*/ 18184 w 99953"/>
                  <a:gd name="connsiteY7" fmla="*/ 0 h 19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53" h="199672">
                    <a:moveTo>
                      <a:pt x="81770" y="0"/>
                    </a:moveTo>
                    <a:cubicBezTo>
                      <a:pt x="91812" y="0"/>
                      <a:pt x="99954" y="0"/>
                      <a:pt x="99954" y="0"/>
                    </a:cubicBezTo>
                    <a:lnTo>
                      <a:pt x="99954" y="199673"/>
                    </a:lnTo>
                    <a:cubicBezTo>
                      <a:pt x="99954" y="199673"/>
                      <a:pt x="91812" y="199673"/>
                      <a:pt x="81770" y="199673"/>
                    </a:cubicBezTo>
                    <a:lnTo>
                      <a:pt x="18184" y="199673"/>
                    </a:lnTo>
                    <a:cubicBezTo>
                      <a:pt x="8141" y="199673"/>
                      <a:pt x="0" y="199673"/>
                      <a:pt x="0" y="199673"/>
                    </a:cubicBezTo>
                    <a:lnTo>
                      <a:pt x="0" y="0"/>
                    </a:lnTo>
                    <a:cubicBezTo>
                      <a:pt x="0" y="0"/>
                      <a:pt x="8141" y="0"/>
                      <a:pt x="18184" y="0"/>
                    </a:cubicBezTo>
                    <a:close/>
                  </a:path>
                </a:pathLst>
              </a:custGeom>
              <a:solidFill>
                <a:srgbClr val="4D7789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933F804-5122-24CF-D00F-393B35FB1949}"/>
                  </a:ext>
                </a:extLst>
              </p:cNvPr>
              <p:cNvSpPr/>
              <p:nvPr/>
            </p:nvSpPr>
            <p:spPr>
              <a:xfrm>
                <a:off x="4692736" y="4617887"/>
                <a:ext cx="133331" cy="198254"/>
              </a:xfrm>
              <a:custGeom>
                <a:avLst/>
                <a:gdLst>
                  <a:gd name="connsiteX0" fmla="*/ 127992 w 133331"/>
                  <a:gd name="connsiteY0" fmla="*/ 45896 h 198254"/>
                  <a:gd name="connsiteX1" fmla="*/ 117082 w 133331"/>
                  <a:gd name="connsiteY1" fmla="*/ 76632 h 198254"/>
                  <a:gd name="connsiteX2" fmla="*/ 86345 w 133331"/>
                  <a:gd name="connsiteY2" fmla="*/ 93995 h 198254"/>
                  <a:gd name="connsiteX3" fmla="*/ 86345 w 133331"/>
                  <a:gd name="connsiteY3" fmla="*/ 94817 h 198254"/>
                  <a:gd name="connsiteX4" fmla="*/ 121540 w 133331"/>
                  <a:gd name="connsiteY4" fmla="*/ 109012 h 198254"/>
                  <a:gd name="connsiteX5" fmla="*/ 133272 w 133331"/>
                  <a:gd name="connsiteY5" fmla="*/ 139397 h 198254"/>
                  <a:gd name="connsiteX6" fmla="*/ 113093 w 133331"/>
                  <a:gd name="connsiteY6" fmla="*/ 182687 h 198254"/>
                  <a:gd name="connsiteX7" fmla="*/ 55608 w 133331"/>
                  <a:gd name="connsiteY7" fmla="*/ 198055 h 198254"/>
                  <a:gd name="connsiteX8" fmla="*/ 0 w 133331"/>
                  <a:gd name="connsiteY8" fmla="*/ 187731 h 198254"/>
                  <a:gd name="connsiteX9" fmla="*/ 0 w 133331"/>
                  <a:gd name="connsiteY9" fmla="*/ 152536 h 198254"/>
                  <a:gd name="connsiteX10" fmla="*/ 24636 w 133331"/>
                  <a:gd name="connsiteY10" fmla="*/ 161804 h 198254"/>
                  <a:gd name="connsiteX11" fmla="*/ 51267 w 133331"/>
                  <a:gd name="connsiteY11" fmla="*/ 165324 h 198254"/>
                  <a:gd name="connsiteX12" fmla="*/ 80948 w 133331"/>
                  <a:gd name="connsiteY12" fmla="*/ 158519 h 198254"/>
                  <a:gd name="connsiteX13" fmla="*/ 90568 w 133331"/>
                  <a:gd name="connsiteY13" fmla="*/ 136464 h 198254"/>
                  <a:gd name="connsiteX14" fmla="*/ 79541 w 133331"/>
                  <a:gd name="connsiteY14" fmla="*/ 117224 h 198254"/>
                  <a:gd name="connsiteX15" fmla="*/ 44346 w 133331"/>
                  <a:gd name="connsiteY15" fmla="*/ 111593 h 198254"/>
                  <a:gd name="connsiteX16" fmla="*/ 29916 w 133331"/>
                  <a:gd name="connsiteY16" fmla="*/ 111593 h 198254"/>
                  <a:gd name="connsiteX17" fmla="*/ 29916 w 133331"/>
                  <a:gd name="connsiteY17" fmla="*/ 80856 h 198254"/>
                  <a:gd name="connsiteX18" fmla="*/ 44815 w 133331"/>
                  <a:gd name="connsiteY18" fmla="*/ 80856 h 198254"/>
                  <a:gd name="connsiteX19" fmla="*/ 77546 w 133331"/>
                  <a:gd name="connsiteY19" fmla="*/ 74990 h 198254"/>
                  <a:gd name="connsiteX20" fmla="*/ 87987 w 133331"/>
                  <a:gd name="connsiteY20" fmla="*/ 54929 h 198254"/>
                  <a:gd name="connsiteX21" fmla="*/ 60535 w 133331"/>
                  <a:gd name="connsiteY21" fmla="*/ 32991 h 198254"/>
                  <a:gd name="connsiteX22" fmla="*/ 41178 w 133331"/>
                  <a:gd name="connsiteY22" fmla="*/ 36158 h 198254"/>
                  <a:gd name="connsiteX23" fmla="*/ 19475 w 133331"/>
                  <a:gd name="connsiteY23" fmla="*/ 47069 h 198254"/>
                  <a:gd name="connsiteX24" fmla="*/ 587 w 133331"/>
                  <a:gd name="connsiteY24" fmla="*/ 19030 h 198254"/>
                  <a:gd name="connsiteX25" fmla="*/ 63468 w 133331"/>
                  <a:gd name="connsiteY25" fmla="*/ 142 h 198254"/>
                  <a:gd name="connsiteX26" fmla="*/ 110395 w 133331"/>
                  <a:gd name="connsiteY26" fmla="*/ 11874 h 198254"/>
                  <a:gd name="connsiteX27" fmla="*/ 127992 w 133331"/>
                  <a:gd name="connsiteY27" fmla="*/ 45896 h 19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3331" h="198254">
                    <a:moveTo>
                      <a:pt x="127992" y="45896"/>
                    </a:moveTo>
                    <a:cubicBezTo>
                      <a:pt x="128288" y="57139"/>
                      <a:pt x="124400" y="68092"/>
                      <a:pt x="117082" y="76632"/>
                    </a:cubicBezTo>
                    <a:cubicBezTo>
                      <a:pt x="108941" y="85539"/>
                      <a:pt x="98175" y="91621"/>
                      <a:pt x="86345" y="93995"/>
                    </a:cubicBezTo>
                    <a:lnTo>
                      <a:pt x="86345" y="94817"/>
                    </a:lnTo>
                    <a:cubicBezTo>
                      <a:pt x="99291" y="95669"/>
                      <a:pt x="111624" y="100645"/>
                      <a:pt x="121540" y="109012"/>
                    </a:cubicBezTo>
                    <a:cubicBezTo>
                      <a:pt x="129622" y="116993"/>
                      <a:pt x="133893" y="128056"/>
                      <a:pt x="133272" y="139397"/>
                    </a:cubicBezTo>
                    <a:cubicBezTo>
                      <a:pt x="134068" y="156266"/>
                      <a:pt x="126525" y="172450"/>
                      <a:pt x="113093" y="182687"/>
                    </a:cubicBezTo>
                    <a:cubicBezTo>
                      <a:pt x="96142" y="193989"/>
                      <a:pt x="75938" y="199390"/>
                      <a:pt x="55608" y="198055"/>
                    </a:cubicBezTo>
                    <a:cubicBezTo>
                      <a:pt x="36563" y="198434"/>
                      <a:pt x="17640" y="194920"/>
                      <a:pt x="0" y="187731"/>
                    </a:cubicBezTo>
                    <a:lnTo>
                      <a:pt x="0" y="152536"/>
                    </a:lnTo>
                    <a:cubicBezTo>
                      <a:pt x="7832" y="156554"/>
                      <a:pt x="16098" y="159664"/>
                      <a:pt x="24636" y="161804"/>
                    </a:cubicBezTo>
                    <a:cubicBezTo>
                      <a:pt x="33325" y="164118"/>
                      <a:pt x="42276" y="165300"/>
                      <a:pt x="51267" y="165324"/>
                    </a:cubicBezTo>
                    <a:cubicBezTo>
                      <a:pt x="61622" y="166106"/>
                      <a:pt x="71969" y="163734"/>
                      <a:pt x="80948" y="158519"/>
                    </a:cubicBezTo>
                    <a:cubicBezTo>
                      <a:pt x="87681" y="153270"/>
                      <a:pt x="91302" y="144971"/>
                      <a:pt x="90568" y="136464"/>
                    </a:cubicBezTo>
                    <a:cubicBezTo>
                      <a:pt x="91126" y="128410"/>
                      <a:pt x="86772" y="120814"/>
                      <a:pt x="79541" y="117224"/>
                    </a:cubicBezTo>
                    <a:cubicBezTo>
                      <a:pt x="68363" y="112793"/>
                      <a:pt x="56348" y="110870"/>
                      <a:pt x="44346" y="111593"/>
                    </a:cubicBezTo>
                    <a:lnTo>
                      <a:pt x="29916" y="111593"/>
                    </a:lnTo>
                    <a:lnTo>
                      <a:pt x="29916" y="80856"/>
                    </a:lnTo>
                    <a:lnTo>
                      <a:pt x="44815" y="80856"/>
                    </a:lnTo>
                    <a:cubicBezTo>
                      <a:pt x="56040" y="81589"/>
                      <a:pt x="67274" y="79576"/>
                      <a:pt x="77546" y="74990"/>
                    </a:cubicBezTo>
                    <a:cubicBezTo>
                      <a:pt x="84616" y="70887"/>
                      <a:pt x="88683" y="63073"/>
                      <a:pt x="87987" y="54929"/>
                    </a:cubicBezTo>
                    <a:cubicBezTo>
                      <a:pt x="87987" y="40264"/>
                      <a:pt x="78837" y="32991"/>
                      <a:pt x="60535" y="32991"/>
                    </a:cubicBezTo>
                    <a:cubicBezTo>
                      <a:pt x="53957" y="33029"/>
                      <a:pt x="47425" y="34098"/>
                      <a:pt x="41178" y="36158"/>
                    </a:cubicBezTo>
                    <a:cubicBezTo>
                      <a:pt x="33511" y="38862"/>
                      <a:pt x="26218" y="42529"/>
                      <a:pt x="19475" y="47069"/>
                    </a:cubicBezTo>
                    <a:lnTo>
                      <a:pt x="587" y="19030"/>
                    </a:lnTo>
                    <a:cubicBezTo>
                      <a:pt x="18975" y="6144"/>
                      <a:pt x="41023" y="-479"/>
                      <a:pt x="63468" y="142"/>
                    </a:cubicBezTo>
                    <a:cubicBezTo>
                      <a:pt x="79942" y="-836"/>
                      <a:pt x="96320" y="3258"/>
                      <a:pt x="110395" y="11874"/>
                    </a:cubicBezTo>
                    <a:cubicBezTo>
                      <a:pt x="121834" y="19332"/>
                      <a:pt x="128517" y="32249"/>
                      <a:pt x="127992" y="45896"/>
                    </a:cubicBez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C7270DD-D73B-075B-2F56-35714B7905B1}"/>
                  </a:ext>
                </a:extLst>
              </p:cNvPr>
              <p:cNvSpPr/>
              <p:nvPr/>
            </p:nvSpPr>
            <p:spPr>
              <a:xfrm>
                <a:off x="4902263" y="4398647"/>
                <a:ext cx="101009" cy="134092"/>
              </a:xfrm>
              <a:custGeom>
                <a:avLst/>
                <a:gdLst>
                  <a:gd name="connsiteX0" fmla="*/ 101010 w 101009"/>
                  <a:gd name="connsiteY0" fmla="*/ 106289 h 134092"/>
                  <a:gd name="connsiteX1" fmla="*/ 84937 w 101009"/>
                  <a:gd name="connsiteY1" fmla="*/ 106289 h 134092"/>
                  <a:gd name="connsiteX2" fmla="*/ 84937 w 101009"/>
                  <a:gd name="connsiteY2" fmla="*/ 134093 h 134092"/>
                  <a:gd name="connsiteX3" fmla="*/ 57251 w 101009"/>
                  <a:gd name="connsiteY3" fmla="*/ 134093 h 134092"/>
                  <a:gd name="connsiteX4" fmla="*/ 57251 w 101009"/>
                  <a:gd name="connsiteY4" fmla="*/ 106289 h 134092"/>
                  <a:gd name="connsiteX5" fmla="*/ 0 w 101009"/>
                  <a:gd name="connsiteY5" fmla="*/ 106289 h 134092"/>
                  <a:gd name="connsiteX6" fmla="*/ 0 w 101009"/>
                  <a:gd name="connsiteY6" fmla="*/ 86580 h 134092"/>
                  <a:gd name="connsiteX7" fmla="*/ 58658 w 101009"/>
                  <a:gd name="connsiteY7" fmla="*/ 0 h 134092"/>
                  <a:gd name="connsiteX8" fmla="*/ 84820 w 101009"/>
                  <a:gd name="connsiteY8" fmla="*/ 0 h 134092"/>
                  <a:gd name="connsiteX9" fmla="*/ 84820 w 101009"/>
                  <a:gd name="connsiteY9" fmla="*/ 84233 h 134092"/>
                  <a:gd name="connsiteX10" fmla="*/ 100892 w 101009"/>
                  <a:gd name="connsiteY10" fmla="*/ 84233 h 134092"/>
                  <a:gd name="connsiteX11" fmla="*/ 57251 w 101009"/>
                  <a:gd name="connsiteY11" fmla="*/ 84233 h 134092"/>
                  <a:gd name="connsiteX12" fmla="*/ 57251 w 101009"/>
                  <a:gd name="connsiteY12" fmla="*/ 61591 h 134092"/>
                  <a:gd name="connsiteX13" fmla="*/ 57251 w 101009"/>
                  <a:gd name="connsiteY13" fmla="*/ 45050 h 134092"/>
                  <a:gd name="connsiteX14" fmla="*/ 57954 w 101009"/>
                  <a:gd name="connsiteY14" fmla="*/ 32497 h 134092"/>
                  <a:gd name="connsiteX15" fmla="*/ 57720 w 101009"/>
                  <a:gd name="connsiteY15" fmla="*/ 32497 h 134092"/>
                  <a:gd name="connsiteX16" fmla="*/ 49508 w 101009"/>
                  <a:gd name="connsiteY16" fmla="*/ 47161 h 134092"/>
                  <a:gd name="connsiteX17" fmla="*/ 24988 w 101009"/>
                  <a:gd name="connsiteY17" fmla="*/ 84233 h 13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009" h="134092">
                    <a:moveTo>
                      <a:pt x="101010" y="106289"/>
                    </a:moveTo>
                    <a:lnTo>
                      <a:pt x="84937" y="106289"/>
                    </a:lnTo>
                    <a:lnTo>
                      <a:pt x="84937" y="134093"/>
                    </a:lnTo>
                    <a:lnTo>
                      <a:pt x="57251" y="134093"/>
                    </a:lnTo>
                    <a:lnTo>
                      <a:pt x="57251" y="106289"/>
                    </a:lnTo>
                    <a:lnTo>
                      <a:pt x="0" y="106289"/>
                    </a:lnTo>
                    <a:lnTo>
                      <a:pt x="0" y="86580"/>
                    </a:lnTo>
                    <a:lnTo>
                      <a:pt x="58658" y="0"/>
                    </a:lnTo>
                    <a:lnTo>
                      <a:pt x="84820" y="0"/>
                    </a:lnTo>
                    <a:lnTo>
                      <a:pt x="84820" y="84233"/>
                    </a:lnTo>
                    <a:lnTo>
                      <a:pt x="100892" y="84233"/>
                    </a:lnTo>
                    <a:close/>
                    <a:moveTo>
                      <a:pt x="57251" y="84233"/>
                    </a:moveTo>
                    <a:lnTo>
                      <a:pt x="57251" y="61591"/>
                    </a:lnTo>
                    <a:cubicBezTo>
                      <a:pt x="57251" y="57720"/>
                      <a:pt x="57251" y="52206"/>
                      <a:pt x="57251" y="45050"/>
                    </a:cubicBezTo>
                    <a:cubicBezTo>
                      <a:pt x="57251" y="37893"/>
                      <a:pt x="57251" y="33318"/>
                      <a:pt x="57954" y="32497"/>
                    </a:cubicBezTo>
                    <a:lnTo>
                      <a:pt x="57720" y="32497"/>
                    </a:lnTo>
                    <a:cubicBezTo>
                      <a:pt x="55349" y="37581"/>
                      <a:pt x="52604" y="42483"/>
                      <a:pt x="49508" y="47161"/>
                    </a:cubicBezTo>
                    <a:lnTo>
                      <a:pt x="24988" y="84233"/>
                    </a:ln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A511AE-4389-1503-D6CF-22E6D9CE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62938" y="4084557"/>
            <a:ext cx="1032387" cy="1032387"/>
            <a:chOff x="1562938" y="4084557"/>
            <a:chExt cx="1032387" cy="103238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94D658A-9EF4-7887-0AA8-E845E9C4C9FF}"/>
                </a:ext>
              </a:extLst>
            </p:cNvPr>
            <p:cNvSpPr/>
            <p:nvPr/>
          </p:nvSpPr>
          <p:spPr>
            <a:xfrm>
              <a:off x="1562938" y="4084557"/>
              <a:ext cx="1032387" cy="1032387"/>
            </a:xfrm>
            <a:custGeom>
              <a:avLst/>
              <a:gdLst>
                <a:gd name="connsiteX0" fmla="*/ 1032387 w 1032387"/>
                <a:gd name="connsiteY0" fmla="*/ 516194 h 1032387"/>
                <a:gd name="connsiteX1" fmla="*/ 516194 w 1032387"/>
                <a:gd name="connsiteY1" fmla="*/ 1032387 h 1032387"/>
                <a:gd name="connsiteX2" fmla="*/ 0 w 1032387"/>
                <a:gd name="connsiteY2" fmla="*/ 516194 h 1032387"/>
                <a:gd name="connsiteX3" fmla="*/ 516194 w 1032387"/>
                <a:gd name="connsiteY3" fmla="*/ 0 h 1032387"/>
                <a:gd name="connsiteX4" fmla="*/ 1032387 w 1032387"/>
                <a:gd name="connsiteY4" fmla="*/ 516194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387" h="1032387">
                  <a:moveTo>
                    <a:pt x="1032387" y="516194"/>
                  </a:moveTo>
                  <a:cubicBezTo>
                    <a:pt x="1032387" y="801279"/>
                    <a:pt x="801279" y="1032387"/>
                    <a:pt x="516194" y="1032387"/>
                  </a:cubicBezTo>
                  <a:cubicBezTo>
                    <a:pt x="231108" y="1032387"/>
                    <a:pt x="0" y="801279"/>
                    <a:pt x="0" y="516194"/>
                  </a:cubicBezTo>
                  <a:cubicBezTo>
                    <a:pt x="0" y="231108"/>
                    <a:pt x="231108" y="0"/>
                    <a:pt x="516194" y="0"/>
                  </a:cubicBezTo>
                  <a:cubicBezTo>
                    <a:pt x="801279" y="0"/>
                    <a:pt x="1032387" y="231108"/>
                    <a:pt x="1032387" y="51619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1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0" name="Graphic 12">
              <a:extLst>
                <a:ext uri="{FF2B5EF4-FFF2-40B4-BE49-F238E27FC236}">
                  <a16:creationId xmlns:a16="http://schemas.microsoft.com/office/drawing/2014/main" id="{3B392AA9-D18B-C0CB-19F6-621199A89D14}"/>
                </a:ext>
              </a:extLst>
            </p:cNvPr>
            <p:cNvGrpSpPr/>
            <p:nvPr/>
          </p:nvGrpSpPr>
          <p:grpSpPr>
            <a:xfrm>
              <a:off x="1750644" y="4413043"/>
              <a:ext cx="656973" cy="469267"/>
              <a:chOff x="1750645" y="4527343"/>
              <a:chExt cx="656973" cy="469267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CF3D510-7217-BB27-2623-0028B4D5522E}"/>
                  </a:ext>
                </a:extLst>
              </p:cNvPr>
              <p:cNvSpPr/>
              <p:nvPr/>
            </p:nvSpPr>
            <p:spPr>
              <a:xfrm>
                <a:off x="1750645" y="4527343"/>
                <a:ext cx="656973" cy="375413"/>
              </a:xfrm>
              <a:custGeom>
                <a:avLst/>
                <a:gdLst>
                  <a:gd name="connsiteX0" fmla="*/ 23463 w 656973"/>
                  <a:gd name="connsiteY0" fmla="*/ 0 h 375413"/>
                  <a:gd name="connsiteX1" fmla="*/ 633510 w 656973"/>
                  <a:gd name="connsiteY1" fmla="*/ 0 h 375413"/>
                  <a:gd name="connsiteX2" fmla="*/ 656974 w 656973"/>
                  <a:gd name="connsiteY2" fmla="*/ 23463 h 375413"/>
                  <a:gd name="connsiteX3" fmla="*/ 656974 w 656973"/>
                  <a:gd name="connsiteY3" fmla="*/ 351950 h 375413"/>
                  <a:gd name="connsiteX4" fmla="*/ 633510 w 656973"/>
                  <a:gd name="connsiteY4" fmla="*/ 375413 h 375413"/>
                  <a:gd name="connsiteX5" fmla="*/ 23463 w 656973"/>
                  <a:gd name="connsiteY5" fmla="*/ 375413 h 375413"/>
                  <a:gd name="connsiteX6" fmla="*/ 0 w 656973"/>
                  <a:gd name="connsiteY6" fmla="*/ 351950 h 375413"/>
                  <a:gd name="connsiteX7" fmla="*/ 0 w 656973"/>
                  <a:gd name="connsiteY7" fmla="*/ 23463 h 375413"/>
                  <a:gd name="connsiteX8" fmla="*/ 23463 w 656973"/>
                  <a:gd name="connsiteY8" fmla="*/ 0 h 37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973" h="375413">
                    <a:moveTo>
                      <a:pt x="23463" y="0"/>
                    </a:moveTo>
                    <a:lnTo>
                      <a:pt x="633510" y="0"/>
                    </a:lnTo>
                    <a:cubicBezTo>
                      <a:pt x="646415" y="0"/>
                      <a:pt x="656974" y="10558"/>
                      <a:pt x="656974" y="23463"/>
                    </a:cubicBezTo>
                    <a:lnTo>
                      <a:pt x="656974" y="351950"/>
                    </a:lnTo>
                    <a:cubicBezTo>
                      <a:pt x="656974" y="364855"/>
                      <a:pt x="646415" y="375413"/>
                      <a:pt x="633510" y="375413"/>
                    </a:cubicBezTo>
                    <a:lnTo>
                      <a:pt x="23463" y="375413"/>
                    </a:lnTo>
                    <a:cubicBezTo>
                      <a:pt x="10558" y="375413"/>
                      <a:pt x="0" y="364855"/>
                      <a:pt x="0" y="351950"/>
                    </a:cubicBezTo>
                    <a:lnTo>
                      <a:pt x="0" y="23463"/>
                    </a:lnTo>
                    <a:cubicBezTo>
                      <a:pt x="0" y="10558"/>
                      <a:pt x="10558" y="0"/>
                      <a:pt x="23463" y="0"/>
                    </a:cubicBez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30D4038-C99F-E75E-BBA6-B1D9B19C6A16}"/>
                  </a:ext>
                </a:extLst>
              </p:cNvPr>
              <p:cNvSpPr/>
              <p:nvPr/>
            </p:nvSpPr>
            <p:spPr>
              <a:xfrm>
                <a:off x="1960642" y="4597733"/>
                <a:ext cx="234633" cy="234633"/>
              </a:xfrm>
              <a:custGeom>
                <a:avLst/>
                <a:gdLst>
                  <a:gd name="connsiteX0" fmla="*/ 234633 w 234633"/>
                  <a:gd name="connsiteY0" fmla="*/ 117317 h 234633"/>
                  <a:gd name="connsiteX1" fmla="*/ 117317 w 234633"/>
                  <a:gd name="connsiteY1" fmla="*/ 234633 h 234633"/>
                  <a:gd name="connsiteX2" fmla="*/ 0 w 234633"/>
                  <a:gd name="connsiteY2" fmla="*/ 117317 h 234633"/>
                  <a:gd name="connsiteX3" fmla="*/ 117317 w 234633"/>
                  <a:gd name="connsiteY3" fmla="*/ 0 h 234633"/>
                  <a:gd name="connsiteX4" fmla="*/ 234633 w 234633"/>
                  <a:gd name="connsiteY4" fmla="*/ 117317 h 23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33" h="234633">
                    <a:moveTo>
                      <a:pt x="234633" y="117317"/>
                    </a:moveTo>
                    <a:cubicBezTo>
                      <a:pt x="234633" y="182109"/>
                      <a:pt x="182109" y="234633"/>
                      <a:pt x="117317" y="234633"/>
                    </a:cubicBezTo>
                    <a:cubicBezTo>
                      <a:pt x="52525" y="234633"/>
                      <a:pt x="0" y="182109"/>
                      <a:pt x="0" y="117317"/>
                    </a:cubicBezTo>
                    <a:cubicBezTo>
                      <a:pt x="0" y="52524"/>
                      <a:pt x="52525" y="0"/>
                      <a:pt x="117317" y="0"/>
                    </a:cubicBezTo>
                    <a:cubicBezTo>
                      <a:pt x="182109" y="0"/>
                      <a:pt x="234633" y="52524"/>
                      <a:pt x="234633" y="117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08E5CC5-F44D-4E24-9208-9652462EC736}"/>
                  </a:ext>
                </a:extLst>
              </p:cNvPr>
              <p:cNvSpPr/>
              <p:nvPr/>
            </p:nvSpPr>
            <p:spPr>
              <a:xfrm>
                <a:off x="2033378" y="4645833"/>
                <a:ext cx="87987" cy="123182"/>
              </a:xfrm>
              <a:custGeom>
                <a:avLst/>
                <a:gdLst>
                  <a:gd name="connsiteX0" fmla="*/ 52793 w 87987"/>
                  <a:gd name="connsiteY0" fmla="*/ 0 h 123182"/>
                  <a:gd name="connsiteX1" fmla="*/ 85641 w 87987"/>
                  <a:gd name="connsiteY1" fmla="*/ 7039 h 123182"/>
                  <a:gd name="connsiteX2" fmla="*/ 77429 w 87987"/>
                  <a:gd name="connsiteY2" fmla="*/ 25810 h 123182"/>
                  <a:gd name="connsiteX3" fmla="*/ 55139 w 87987"/>
                  <a:gd name="connsiteY3" fmla="*/ 19944 h 123182"/>
                  <a:gd name="connsiteX4" fmla="*/ 44580 w 87987"/>
                  <a:gd name="connsiteY4" fmla="*/ 23463 h 123182"/>
                  <a:gd name="connsiteX5" fmla="*/ 41061 w 87987"/>
                  <a:gd name="connsiteY5" fmla="*/ 34022 h 123182"/>
                  <a:gd name="connsiteX6" fmla="*/ 41061 w 87987"/>
                  <a:gd name="connsiteY6" fmla="*/ 50446 h 123182"/>
                  <a:gd name="connsiteX7" fmla="*/ 72736 w 87987"/>
                  <a:gd name="connsiteY7" fmla="*/ 50446 h 123182"/>
                  <a:gd name="connsiteX8" fmla="*/ 72736 w 87987"/>
                  <a:gd name="connsiteY8" fmla="*/ 69217 h 123182"/>
                  <a:gd name="connsiteX9" fmla="*/ 41061 w 87987"/>
                  <a:gd name="connsiteY9" fmla="*/ 69217 h 123182"/>
                  <a:gd name="connsiteX10" fmla="*/ 41061 w 87987"/>
                  <a:gd name="connsiteY10" fmla="*/ 80949 h 123182"/>
                  <a:gd name="connsiteX11" fmla="*/ 28156 w 87987"/>
                  <a:gd name="connsiteY11" fmla="*/ 102066 h 123182"/>
                  <a:gd name="connsiteX12" fmla="*/ 87988 w 87987"/>
                  <a:gd name="connsiteY12" fmla="*/ 102066 h 123182"/>
                  <a:gd name="connsiteX13" fmla="*/ 87988 w 87987"/>
                  <a:gd name="connsiteY13" fmla="*/ 123183 h 123182"/>
                  <a:gd name="connsiteX14" fmla="*/ 0 w 87987"/>
                  <a:gd name="connsiteY14" fmla="*/ 123183 h 123182"/>
                  <a:gd name="connsiteX15" fmla="*/ 0 w 87987"/>
                  <a:gd name="connsiteY15" fmla="*/ 104412 h 123182"/>
                  <a:gd name="connsiteX16" fmla="*/ 11732 w 87987"/>
                  <a:gd name="connsiteY16" fmla="*/ 96200 h 123182"/>
                  <a:gd name="connsiteX17" fmla="*/ 15251 w 87987"/>
                  <a:gd name="connsiteY17" fmla="*/ 83295 h 123182"/>
                  <a:gd name="connsiteX18" fmla="*/ 15251 w 87987"/>
                  <a:gd name="connsiteY18" fmla="*/ 71563 h 123182"/>
                  <a:gd name="connsiteX19" fmla="*/ 0 w 87987"/>
                  <a:gd name="connsiteY19" fmla="*/ 71563 h 123182"/>
                  <a:gd name="connsiteX20" fmla="*/ 0 w 87987"/>
                  <a:gd name="connsiteY20" fmla="*/ 51619 h 123182"/>
                  <a:gd name="connsiteX21" fmla="*/ 15251 w 87987"/>
                  <a:gd name="connsiteY21" fmla="*/ 51619 h 123182"/>
                  <a:gd name="connsiteX22" fmla="*/ 15251 w 87987"/>
                  <a:gd name="connsiteY22" fmla="*/ 35195 h 123182"/>
                  <a:gd name="connsiteX23" fmla="*/ 24637 w 87987"/>
                  <a:gd name="connsiteY23" fmla="*/ 9385 h 123182"/>
                  <a:gd name="connsiteX24" fmla="*/ 52793 w 87987"/>
                  <a:gd name="connsiteY24" fmla="*/ 0 h 12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7987" h="123182">
                    <a:moveTo>
                      <a:pt x="52793" y="0"/>
                    </a:moveTo>
                    <a:cubicBezTo>
                      <a:pt x="64524" y="0"/>
                      <a:pt x="75083" y="2346"/>
                      <a:pt x="85641" y="7039"/>
                    </a:cubicBezTo>
                    <a:lnTo>
                      <a:pt x="77429" y="25810"/>
                    </a:lnTo>
                    <a:cubicBezTo>
                      <a:pt x="70390" y="22290"/>
                      <a:pt x="62178" y="21117"/>
                      <a:pt x="55139" y="19944"/>
                    </a:cubicBezTo>
                    <a:cubicBezTo>
                      <a:pt x="51619" y="19944"/>
                      <a:pt x="48100" y="21117"/>
                      <a:pt x="44580" y="23463"/>
                    </a:cubicBezTo>
                    <a:cubicBezTo>
                      <a:pt x="42234" y="26983"/>
                      <a:pt x="41061" y="30502"/>
                      <a:pt x="41061" y="34022"/>
                    </a:cubicBezTo>
                    <a:lnTo>
                      <a:pt x="41061" y="50446"/>
                    </a:lnTo>
                    <a:lnTo>
                      <a:pt x="72736" y="50446"/>
                    </a:lnTo>
                    <a:lnTo>
                      <a:pt x="72736" y="69217"/>
                    </a:lnTo>
                    <a:lnTo>
                      <a:pt x="41061" y="69217"/>
                    </a:lnTo>
                    <a:lnTo>
                      <a:pt x="41061" y="80949"/>
                    </a:lnTo>
                    <a:cubicBezTo>
                      <a:pt x="41061" y="90334"/>
                      <a:pt x="36368" y="97373"/>
                      <a:pt x="28156" y="102066"/>
                    </a:cubicBezTo>
                    <a:lnTo>
                      <a:pt x="87988" y="102066"/>
                    </a:lnTo>
                    <a:lnTo>
                      <a:pt x="87988" y="123183"/>
                    </a:lnTo>
                    <a:lnTo>
                      <a:pt x="0" y="123183"/>
                    </a:lnTo>
                    <a:lnTo>
                      <a:pt x="0" y="104412"/>
                    </a:lnTo>
                    <a:cubicBezTo>
                      <a:pt x="4693" y="103239"/>
                      <a:pt x="8212" y="99719"/>
                      <a:pt x="11732" y="96200"/>
                    </a:cubicBezTo>
                    <a:cubicBezTo>
                      <a:pt x="14078" y="92680"/>
                      <a:pt x="15251" y="87988"/>
                      <a:pt x="15251" y="83295"/>
                    </a:cubicBezTo>
                    <a:lnTo>
                      <a:pt x="15251" y="71563"/>
                    </a:lnTo>
                    <a:lnTo>
                      <a:pt x="0" y="71563"/>
                    </a:lnTo>
                    <a:lnTo>
                      <a:pt x="0" y="51619"/>
                    </a:lnTo>
                    <a:lnTo>
                      <a:pt x="15251" y="51619"/>
                    </a:lnTo>
                    <a:lnTo>
                      <a:pt x="15251" y="35195"/>
                    </a:lnTo>
                    <a:cubicBezTo>
                      <a:pt x="14078" y="25810"/>
                      <a:pt x="17598" y="16424"/>
                      <a:pt x="24637" y="9385"/>
                    </a:cubicBezTo>
                    <a:cubicBezTo>
                      <a:pt x="32849" y="3520"/>
                      <a:pt x="42234" y="0"/>
                      <a:pt x="52793" y="0"/>
                    </a:cubicBez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745D3CA-2B3F-5E2C-B460-AC1BE30847A6}"/>
                  </a:ext>
                </a:extLst>
              </p:cNvPr>
              <p:cNvSpPr/>
              <p:nvPr/>
            </p:nvSpPr>
            <p:spPr>
              <a:xfrm>
                <a:off x="1750645" y="4761977"/>
                <a:ext cx="234633" cy="234633"/>
              </a:xfrm>
              <a:custGeom>
                <a:avLst/>
                <a:gdLst>
                  <a:gd name="connsiteX0" fmla="*/ 117317 w 234633"/>
                  <a:gd name="connsiteY0" fmla="*/ 0 h 234633"/>
                  <a:gd name="connsiteX1" fmla="*/ 0 w 234633"/>
                  <a:gd name="connsiteY1" fmla="*/ 117317 h 234633"/>
                  <a:gd name="connsiteX2" fmla="*/ 117317 w 234633"/>
                  <a:gd name="connsiteY2" fmla="*/ 234633 h 234633"/>
                  <a:gd name="connsiteX3" fmla="*/ 234633 w 234633"/>
                  <a:gd name="connsiteY3" fmla="*/ 117317 h 234633"/>
                  <a:gd name="connsiteX4" fmla="*/ 117317 w 234633"/>
                  <a:gd name="connsiteY4" fmla="*/ 0 h 23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633" h="234633">
                    <a:moveTo>
                      <a:pt x="117317" y="0"/>
                    </a:moveTo>
                    <a:cubicBezTo>
                      <a:pt x="52793" y="0"/>
                      <a:pt x="0" y="52793"/>
                      <a:pt x="0" y="117317"/>
                    </a:cubicBezTo>
                    <a:cubicBezTo>
                      <a:pt x="0" y="181841"/>
                      <a:pt x="52793" y="234633"/>
                      <a:pt x="117317" y="234633"/>
                    </a:cubicBezTo>
                    <a:cubicBezTo>
                      <a:pt x="181841" y="234633"/>
                      <a:pt x="234633" y="181841"/>
                      <a:pt x="234633" y="117317"/>
                    </a:cubicBezTo>
                    <a:cubicBezTo>
                      <a:pt x="234633" y="52793"/>
                      <a:pt x="181841" y="0"/>
                      <a:pt x="117317" y="0"/>
                    </a:cubicBezTo>
                    <a:close/>
                  </a:path>
                </a:pathLst>
              </a:custGeom>
              <a:solidFill>
                <a:srgbClr val="4D7789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C7ED9E9-A8A1-44C0-7CBB-9E10BBA068A8}"/>
                  </a:ext>
                </a:extLst>
              </p:cNvPr>
              <p:cNvSpPr/>
              <p:nvPr/>
            </p:nvSpPr>
            <p:spPr>
              <a:xfrm>
                <a:off x="1768243" y="4779574"/>
                <a:ext cx="199438" cy="199438"/>
              </a:xfrm>
              <a:custGeom>
                <a:avLst/>
                <a:gdLst>
                  <a:gd name="connsiteX0" fmla="*/ 99719 w 199438"/>
                  <a:gd name="connsiteY0" fmla="*/ 199438 h 199438"/>
                  <a:gd name="connsiteX1" fmla="*/ 0 w 199438"/>
                  <a:gd name="connsiteY1" fmla="*/ 99719 h 199438"/>
                  <a:gd name="connsiteX2" fmla="*/ 99719 w 199438"/>
                  <a:gd name="connsiteY2" fmla="*/ 0 h 199438"/>
                  <a:gd name="connsiteX3" fmla="*/ 199438 w 199438"/>
                  <a:gd name="connsiteY3" fmla="*/ 99719 h 199438"/>
                  <a:gd name="connsiteX4" fmla="*/ 99719 w 199438"/>
                  <a:gd name="connsiteY4" fmla="*/ 199438 h 199438"/>
                  <a:gd name="connsiteX5" fmla="*/ 99719 w 199438"/>
                  <a:gd name="connsiteY5" fmla="*/ 11732 h 199438"/>
                  <a:gd name="connsiteX6" fmla="*/ 11732 w 199438"/>
                  <a:gd name="connsiteY6" fmla="*/ 99719 h 199438"/>
                  <a:gd name="connsiteX7" fmla="*/ 99719 w 199438"/>
                  <a:gd name="connsiteY7" fmla="*/ 187707 h 199438"/>
                  <a:gd name="connsiteX8" fmla="*/ 187707 w 199438"/>
                  <a:gd name="connsiteY8" fmla="*/ 99719 h 199438"/>
                  <a:gd name="connsiteX9" fmla="*/ 99719 w 199438"/>
                  <a:gd name="connsiteY9" fmla="*/ 11732 h 199438"/>
                  <a:gd name="connsiteX10" fmla="*/ 99719 w 199438"/>
                  <a:gd name="connsiteY10" fmla="*/ 11732 h 19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438" h="199438">
                    <a:moveTo>
                      <a:pt x="99719" y="199438"/>
                    </a:moveTo>
                    <a:cubicBezTo>
                      <a:pt x="44580" y="199438"/>
                      <a:pt x="0" y="154858"/>
                      <a:pt x="0" y="99719"/>
                    </a:cubicBezTo>
                    <a:cubicBezTo>
                      <a:pt x="0" y="44580"/>
                      <a:pt x="44580" y="0"/>
                      <a:pt x="99719" y="0"/>
                    </a:cubicBezTo>
                    <a:cubicBezTo>
                      <a:pt x="154858" y="0"/>
                      <a:pt x="199438" y="44580"/>
                      <a:pt x="199438" y="99719"/>
                    </a:cubicBezTo>
                    <a:cubicBezTo>
                      <a:pt x="199438" y="154858"/>
                      <a:pt x="154858" y="199438"/>
                      <a:pt x="99719" y="199438"/>
                    </a:cubicBezTo>
                    <a:close/>
                    <a:moveTo>
                      <a:pt x="99719" y="11732"/>
                    </a:moveTo>
                    <a:cubicBezTo>
                      <a:pt x="51619" y="11732"/>
                      <a:pt x="11732" y="51619"/>
                      <a:pt x="11732" y="99719"/>
                    </a:cubicBezTo>
                    <a:cubicBezTo>
                      <a:pt x="11732" y="147819"/>
                      <a:pt x="51619" y="187707"/>
                      <a:pt x="99719" y="187707"/>
                    </a:cubicBezTo>
                    <a:cubicBezTo>
                      <a:pt x="147819" y="187707"/>
                      <a:pt x="187707" y="147819"/>
                      <a:pt x="187707" y="99719"/>
                    </a:cubicBezTo>
                    <a:cubicBezTo>
                      <a:pt x="187707" y="51619"/>
                      <a:pt x="147819" y="11732"/>
                      <a:pt x="99719" y="11732"/>
                    </a:cubicBezTo>
                    <a:lnTo>
                      <a:pt x="99719" y="11732"/>
                    </a:lnTo>
                    <a:close/>
                  </a:path>
                </a:pathLst>
              </a:custGeom>
              <a:solidFill>
                <a:srgbClr val="FFFFFF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1917409-4461-D24F-8D46-0BE1007AF899}"/>
                  </a:ext>
                </a:extLst>
              </p:cNvPr>
              <p:cNvSpPr/>
              <p:nvPr/>
            </p:nvSpPr>
            <p:spPr>
              <a:xfrm>
                <a:off x="1829247" y="4821581"/>
                <a:ext cx="73909" cy="104639"/>
              </a:xfrm>
              <a:custGeom>
                <a:avLst/>
                <a:gdLst>
                  <a:gd name="connsiteX0" fmla="*/ 43407 w 73909"/>
                  <a:gd name="connsiteY0" fmla="*/ 227 h 104639"/>
                  <a:gd name="connsiteX1" fmla="*/ 71563 w 73909"/>
                  <a:gd name="connsiteY1" fmla="*/ 6093 h 104639"/>
                  <a:gd name="connsiteX2" fmla="*/ 64524 w 73909"/>
                  <a:gd name="connsiteY2" fmla="*/ 22518 h 104639"/>
                  <a:gd name="connsiteX3" fmla="*/ 45754 w 73909"/>
                  <a:gd name="connsiteY3" fmla="*/ 17825 h 104639"/>
                  <a:gd name="connsiteX4" fmla="*/ 37541 w 73909"/>
                  <a:gd name="connsiteY4" fmla="*/ 21344 h 104639"/>
                  <a:gd name="connsiteX5" fmla="*/ 35195 w 73909"/>
                  <a:gd name="connsiteY5" fmla="*/ 30730 h 104639"/>
                  <a:gd name="connsiteX6" fmla="*/ 35195 w 73909"/>
                  <a:gd name="connsiteY6" fmla="*/ 44808 h 104639"/>
                  <a:gd name="connsiteX7" fmla="*/ 61005 w 73909"/>
                  <a:gd name="connsiteY7" fmla="*/ 44808 h 104639"/>
                  <a:gd name="connsiteX8" fmla="*/ 61005 w 73909"/>
                  <a:gd name="connsiteY8" fmla="*/ 60059 h 104639"/>
                  <a:gd name="connsiteX9" fmla="*/ 34022 w 73909"/>
                  <a:gd name="connsiteY9" fmla="*/ 60059 h 104639"/>
                  <a:gd name="connsiteX10" fmla="*/ 34022 w 73909"/>
                  <a:gd name="connsiteY10" fmla="*/ 70617 h 104639"/>
                  <a:gd name="connsiteX11" fmla="*/ 23463 w 73909"/>
                  <a:gd name="connsiteY11" fmla="*/ 88215 h 104639"/>
                  <a:gd name="connsiteX12" fmla="*/ 73910 w 73909"/>
                  <a:gd name="connsiteY12" fmla="*/ 88215 h 104639"/>
                  <a:gd name="connsiteX13" fmla="*/ 73910 w 73909"/>
                  <a:gd name="connsiteY13" fmla="*/ 104639 h 104639"/>
                  <a:gd name="connsiteX14" fmla="*/ 0 w 73909"/>
                  <a:gd name="connsiteY14" fmla="*/ 104639 h 104639"/>
                  <a:gd name="connsiteX15" fmla="*/ 0 w 73909"/>
                  <a:gd name="connsiteY15" fmla="*/ 87042 h 104639"/>
                  <a:gd name="connsiteX16" fmla="*/ 10558 w 73909"/>
                  <a:gd name="connsiteY16" fmla="*/ 80003 h 104639"/>
                  <a:gd name="connsiteX17" fmla="*/ 12905 w 73909"/>
                  <a:gd name="connsiteY17" fmla="*/ 69444 h 104639"/>
                  <a:gd name="connsiteX18" fmla="*/ 12905 w 73909"/>
                  <a:gd name="connsiteY18" fmla="*/ 58886 h 104639"/>
                  <a:gd name="connsiteX19" fmla="*/ 1173 w 73909"/>
                  <a:gd name="connsiteY19" fmla="*/ 58886 h 104639"/>
                  <a:gd name="connsiteX20" fmla="*/ 1173 w 73909"/>
                  <a:gd name="connsiteY20" fmla="*/ 43635 h 104639"/>
                  <a:gd name="connsiteX21" fmla="*/ 14078 w 73909"/>
                  <a:gd name="connsiteY21" fmla="*/ 43635 h 104639"/>
                  <a:gd name="connsiteX22" fmla="*/ 14078 w 73909"/>
                  <a:gd name="connsiteY22" fmla="*/ 29557 h 104639"/>
                  <a:gd name="connsiteX23" fmla="*/ 22290 w 73909"/>
                  <a:gd name="connsiteY23" fmla="*/ 7266 h 104639"/>
                  <a:gd name="connsiteX24" fmla="*/ 43407 w 73909"/>
                  <a:gd name="connsiteY24" fmla="*/ 227 h 104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3909" h="104639">
                    <a:moveTo>
                      <a:pt x="43407" y="227"/>
                    </a:moveTo>
                    <a:cubicBezTo>
                      <a:pt x="52793" y="227"/>
                      <a:pt x="62178" y="2574"/>
                      <a:pt x="71563" y="6093"/>
                    </a:cubicBezTo>
                    <a:lnTo>
                      <a:pt x="64524" y="22518"/>
                    </a:lnTo>
                    <a:cubicBezTo>
                      <a:pt x="58658" y="20171"/>
                      <a:pt x="51619" y="17825"/>
                      <a:pt x="45754" y="17825"/>
                    </a:cubicBezTo>
                    <a:cubicBezTo>
                      <a:pt x="42234" y="17825"/>
                      <a:pt x="39888" y="18998"/>
                      <a:pt x="37541" y="21344"/>
                    </a:cubicBezTo>
                    <a:cubicBezTo>
                      <a:pt x="35195" y="23691"/>
                      <a:pt x="34022" y="27210"/>
                      <a:pt x="35195" y="30730"/>
                    </a:cubicBezTo>
                    <a:lnTo>
                      <a:pt x="35195" y="44808"/>
                    </a:lnTo>
                    <a:lnTo>
                      <a:pt x="61005" y="44808"/>
                    </a:lnTo>
                    <a:lnTo>
                      <a:pt x="61005" y="60059"/>
                    </a:lnTo>
                    <a:lnTo>
                      <a:pt x="34022" y="60059"/>
                    </a:lnTo>
                    <a:lnTo>
                      <a:pt x="34022" y="70617"/>
                    </a:lnTo>
                    <a:cubicBezTo>
                      <a:pt x="34022" y="77656"/>
                      <a:pt x="30502" y="84695"/>
                      <a:pt x="23463" y="88215"/>
                    </a:cubicBezTo>
                    <a:lnTo>
                      <a:pt x="73910" y="88215"/>
                    </a:lnTo>
                    <a:lnTo>
                      <a:pt x="73910" y="104639"/>
                    </a:lnTo>
                    <a:lnTo>
                      <a:pt x="0" y="104639"/>
                    </a:lnTo>
                    <a:lnTo>
                      <a:pt x="0" y="87042"/>
                    </a:lnTo>
                    <a:cubicBezTo>
                      <a:pt x="3519" y="85869"/>
                      <a:pt x="7039" y="83522"/>
                      <a:pt x="10558" y="80003"/>
                    </a:cubicBezTo>
                    <a:cubicBezTo>
                      <a:pt x="12905" y="76483"/>
                      <a:pt x="12905" y="72964"/>
                      <a:pt x="12905" y="69444"/>
                    </a:cubicBezTo>
                    <a:lnTo>
                      <a:pt x="12905" y="58886"/>
                    </a:lnTo>
                    <a:lnTo>
                      <a:pt x="1173" y="58886"/>
                    </a:lnTo>
                    <a:lnTo>
                      <a:pt x="1173" y="43635"/>
                    </a:lnTo>
                    <a:lnTo>
                      <a:pt x="14078" y="43635"/>
                    </a:lnTo>
                    <a:lnTo>
                      <a:pt x="14078" y="29557"/>
                    </a:lnTo>
                    <a:cubicBezTo>
                      <a:pt x="14078" y="21344"/>
                      <a:pt x="16424" y="13132"/>
                      <a:pt x="22290" y="7266"/>
                    </a:cubicBezTo>
                    <a:cubicBezTo>
                      <a:pt x="26983" y="2574"/>
                      <a:pt x="35195" y="-946"/>
                      <a:pt x="43407" y="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50A3824-B32D-C6E7-C924-42BE1E53C31D}"/>
                  </a:ext>
                </a:extLst>
              </p:cNvPr>
              <p:cNvSpPr/>
              <p:nvPr/>
            </p:nvSpPr>
            <p:spPr>
              <a:xfrm>
                <a:off x="2266839" y="4574270"/>
                <a:ext cx="93853" cy="93853"/>
              </a:xfrm>
              <a:custGeom>
                <a:avLst/>
                <a:gdLst>
                  <a:gd name="connsiteX0" fmla="*/ 0 w 93853"/>
                  <a:gd name="connsiteY0" fmla="*/ 0 h 93853"/>
                  <a:gd name="connsiteX1" fmla="*/ 0 w 93853"/>
                  <a:gd name="connsiteY1" fmla="*/ 35195 h 93853"/>
                  <a:gd name="connsiteX2" fmla="*/ 58658 w 93853"/>
                  <a:gd name="connsiteY2" fmla="*/ 35195 h 93853"/>
                  <a:gd name="connsiteX3" fmla="*/ 58658 w 93853"/>
                  <a:gd name="connsiteY3" fmla="*/ 93853 h 93853"/>
                  <a:gd name="connsiteX4" fmla="*/ 93853 w 93853"/>
                  <a:gd name="connsiteY4" fmla="*/ 93853 h 93853"/>
                  <a:gd name="connsiteX5" fmla="*/ 93853 w 93853"/>
                  <a:gd name="connsiteY5" fmla="*/ 0 h 9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853" h="93853">
                    <a:moveTo>
                      <a:pt x="0" y="0"/>
                    </a:moveTo>
                    <a:lnTo>
                      <a:pt x="0" y="35195"/>
                    </a:lnTo>
                    <a:lnTo>
                      <a:pt x="58658" y="35195"/>
                    </a:lnTo>
                    <a:lnTo>
                      <a:pt x="58658" y="93853"/>
                    </a:lnTo>
                    <a:lnTo>
                      <a:pt x="93853" y="93853"/>
                    </a:lnTo>
                    <a:lnTo>
                      <a:pt x="938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5152037-1755-184F-9A65-561D2C4CDB7D}"/>
                  </a:ext>
                </a:extLst>
              </p:cNvPr>
              <p:cNvSpPr/>
              <p:nvPr/>
            </p:nvSpPr>
            <p:spPr>
              <a:xfrm>
                <a:off x="1797572" y="4574270"/>
                <a:ext cx="93853" cy="93853"/>
              </a:xfrm>
              <a:custGeom>
                <a:avLst/>
                <a:gdLst>
                  <a:gd name="connsiteX0" fmla="*/ 93853 w 93853"/>
                  <a:gd name="connsiteY0" fmla="*/ 0 h 93853"/>
                  <a:gd name="connsiteX1" fmla="*/ 0 w 93853"/>
                  <a:gd name="connsiteY1" fmla="*/ 0 h 93853"/>
                  <a:gd name="connsiteX2" fmla="*/ 0 w 93853"/>
                  <a:gd name="connsiteY2" fmla="*/ 93853 h 93853"/>
                  <a:gd name="connsiteX3" fmla="*/ 35195 w 93853"/>
                  <a:gd name="connsiteY3" fmla="*/ 93853 h 93853"/>
                  <a:gd name="connsiteX4" fmla="*/ 35195 w 93853"/>
                  <a:gd name="connsiteY4" fmla="*/ 35195 h 93853"/>
                  <a:gd name="connsiteX5" fmla="*/ 93853 w 93853"/>
                  <a:gd name="connsiteY5" fmla="*/ 35195 h 9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853" h="93853">
                    <a:moveTo>
                      <a:pt x="93853" y="0"/>
                    </a:moveTo>
                    <a:lnTo>
                      <a:pt x="0" y="0"/>
                    </a:lnTo>
                    <a:lnTo>
                      <a:pt x="0" y="93853"/>
                    </a:lnTo>
                    <a:lnTo>
                      <a:pt x="35195" y="93853"/>
                    </a:lnTo>
                    <a:lnTo>
                      <a:pt x="35195" y="35195"/>
                    </a:lnTo>
                    <a:lnTo>
                      <a:pt x="93853" y="35195"/>
                    </a:lnTo>
                    <a:close/>
                  </a:path>
                </a:pathLst>
              </a:custGeom>
              <a:solidFill>
                <a:srgbClr val="FFFFFF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620C097-EB51-5FCD-0C1F-82B6D3DB674C}"/>
                  </a:ext>
                </a:extLst>
              </p:cNvPr>
              <p:cNvSpPr/>
              <p:nvPr/>
            </p:nvSpPr>
            <p:spPr>
              <a:xfrm>
                <a:off x="2266839" y="4761977"/>
                <a:ext cx="93853" cy="93853"/>
              </a:xfrm>
              <a:custGeom>
                <a:avLst/>
                <a:gdLst>
                  <a:gd name="connsiteX0" fmla="*/ 58658 w 93853"/>
                  <a:gd name="connsiteY0" fmla="*/ 0 h 93853"/>
                  <a:gd name="connsiteX1" fmla="*/ 58658 w 93853"/>
                  <a:gd name="connsiteY1" fmla="*/ 58658 h 93853"/>
                  <a:gd name="connsiteX2" fmla="*/ 0 w 93853"/>
                  <a:gd name="connsiteY2" fmla="*/ 58658 h 93853"/>
                  <a:gd name="connsiteX3" fmla="*/ 0 w 93853"/>
                  <a:gd name="connsiteY3" fmla="*/ 93853 h 93853"/>
                  <a:gd name="connsiteX4" fmla="*/ 93853 w 93853"/>
                  <a:gd name="connsiteY4" fmla="*/ 93853 h 93853"/>
                  <a:gd name="connsiteX5" fmla="*/ 93853 w 93853"/>
                  <a:gd name="connsiteY5" fmla="*/ 0 h 9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853" h="93853">
                    <a:moveTo>
                      <a:pt x="58658" y="0"/>
                    </a:moveTo>
                    <a:lnTo>
                      <a:pt x="58658" y="58658"/>
                    </a:lnTo>
                    <a:lnTo>
                      <a:pt x="0" y="58658"/>
                    </a:lnTo>
                    <a:lnTo>
                      <a:pt x="0" y="93853"/>
                    </a:lnTo>
                    <a:lnTo>
                      <a:pt x="93853" y="93853"/>
                    </a:lnTo>
                    <a:lnTo>
                      <a:pt x="938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7E5498-2104-E13C-BA0F-AEF7D1061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0442" y="4084557"/>
            <a:ext cx="1032385" cy="1032385"/>
            <a:chOff x="6940442" y="4084557"/>
            <a:chExt cx="1032385" cy="10323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5711E7-746A-303B-1983-37069A12D6D6}"/>
                </a:ext>
              </a:extLst>
            </p:cNvPr>
            <p:cNvSpPr/>
            <p:nvPr/>
          </p:nvSpPr>
          <p:spPr>
            <a:xfrm>
              <a:off x="6940442" y="4084557"/>
              <a:ext cx="1032385" cy="1032385"/>
            </a:xfrm>
            <a:custGeom>
              <a:avLst/>
              <a:gdLst>
                <a:gd name="connsiteX0" fmla="*/ 1032386 w 1032385"/>
                <a:gd name="connsiteY0" fmla="*/ 516193 h 1032385"/>
                <a:gd name="connsiteX1" fmla="*/ 516193 w 1032385"/>
                <a:gd name="connsiteY1" fmla="*/ 1032386 h 1032385"/>
                <a:gd name="connsiteX2" fmla="*/ 0 w 1032385"/>
                <a:gd name="connsiteY2" fmla="*/ 516193 h 1032385"/>
                <a:gd name="connsiteX3" fmla="*/ 516193 w 1032385"/>
                <a:gd name="connsiteY3" fmla="*/ 0 h 1032385"/>
                <a:gd name="connsiteX4" fmla="*/ 1032386 w 1032385"/>
                <a:gd name="connsiteY4" fmla="*/ 516193 h 10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385" h="1032385">
                  <a:moveTo>
                    <a:pt x="1032386" y="516193"/>
                  </a:moveTo>
                  <a:cubicBezTo>
                    <a:pt x="1032386" y="801279"/>
                    <a:pt x="801279" y="1032386"/>
                    <a:pt x="516193" y="1032386"/>
                  </a:cubicBezTo>
                  <a:cubicBezTo>
                    <a:pt x="231107" y="1032386"/>
                    <a:pt x="0" y="801279"/>
                    <a:pt x="0" y="516193"/>
                  </a:cubicBezTo>
                  <a:cubicBezTo>
                    <a:pt x="0" y="231107"/>
                    <a:pt x="231107" y="0"/>
                    <a:pt x="516193" y="0"/>
                  </a:cubicBezTo>
                  <a:cubicBezTo>
                    <a:pt x="801279" y="0"/>
                    <a:pt x="1032386" y="231107"/>
                    <a:pt x="1032386" y="5161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1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62" name="Graphic 14">
              <a:extLst>
                <a:ext uri="{FF2B5EF4-FFF2-40B4-BE49-F238E27FC236}">
                  <a16:creationId xmlns:a16="http://schemas.microsoft.com/office/drawing/2014/main" id="{87E6F7F3-86BA-CDF0-20DF-DD020BE986C6}"/>
                </a:ext>
              </a:extLst>
            </p:cNvPr>
            <p:cNvGrpSpPr/>
            <p:nvPr/>
          </p:nvGrpSpPr>
          <p:grpSpPr>
            <a:xfrm>
              <a:off x="7128148" y="4366116"/>
              <a:ext cx="656972" cy="469266"/>
              <a:chOff x="7128149" y="4480416"/>
              <a:chExt cx="656972" cy="469266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EA386BE-606B-1FD3-4A2A-A3312A448112}"/>
                  </a:ext>
                </a:extLst>
              </p:cNvPr>
              <p:cNvSpPr/>
              <p:nvPr/>
            </p:nvSpPr>
            <p:spPr>
              <a:xfrm>
                <a:off x="7175076" y="4480416"/>
                <a:ext cx="563119" cy="375413"/>
              </a:xfrm>
              <a:custGeom>
                <a:avLst/>
                <a:gdLst>
                  <a:gd name="connsiteX0" fmla="*/ 35195 w 563119"/>
                  <a:gd name="connsiteY0" fmla="*/ 375413 h 375413"/>
                  <a:gd name="connsiteX1" fmla="*/ 527925 w 563119"/>
                  <a:gd name="connsiteY1" fmla="*/ 375413 h 375413"/>
                  <a:gd name="connsiteX2" fmla="*/ 563120 w 563119"/>
                  <a:gd name="connsiteY2" fmla="*/ 340218 h 375413"/>
                  <a:gd name="connsiteX3" fmla="*/ 563120 w 563119"/>
                  <a:gd name="connsiteY3" fmla="*/ 35195 h 375413"/>
                  <a:gd name="connsiteX4" fmla="*/ 527925 w 563119"/>
                  <a:gd name="connsiteY4" fmla="*/ 0 h 375413"/>
                  <a:gd name="connsiteX5" fmla="*/ 35195 w 563119"/>
                  <a:gd name="connsiteY5" fmla="*/ 0 h 375413"/>
                  <a:gd name="connsiteX6" fmla="*/ 0 w 563119"/>
                  <a:gd name="connsiteY6" fmla="*/ 35195 h 375413"/>
                  <a:gd name="connsiteX7" fmla="*/ 0 w 563119"/>
                  <a:gd name="connsiteY7" fmla="*/ 340218 h 375413"/>
                  <a:gd name="connsiteX8" fmla="*/ 35195 w 563119"/>
                  <a:gd name="connsiteY8" fmla="*/ 375413 h 37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119" h="375413">
                    <a:moveTo>
                      <a:pt x="35195" y="375413"/>
                    </a:moveTo>
                    <a:lnTo>
                      <a:pt x="527925" y="375413"/>
                    </a:lnTo>
                    <a:cubicBezTo>
                      <a:pt x="547363" y="375413"/>
                      <a:pt x="563120" y="359656"/>
                      <a:pt x="563120" y="340218"/>
                    </a:cubicBezTo>
                    <a:lnTo>
                      <a:pt x="563120" y="35195"/>
                    </a:lnTo>
                    <a:cubicBezTo>
                      <a:pt x="563120" y="15757"/>
                      <a:pt x="547363" y="0"/>
                      <a:pt x="527925" y="0"/>
                    </a:cubicBezTo>
                    <a:lnTo>
                      <a:pt x="35195" y="0"/>
                    </a:lnTo>
                    <a:cubicBezTo>
                      <a:pt x="15757" y="0"/>
                      <a:pt x="0" y="15757"/>
                      <a:pt x="0" y="35195"/>
                    </a:cubicBezTo>
                    <a:lnTo>
                      <a:pt x="0" y="340218"/>
                    </a:lnTo>
                    <a:cubicBezTo>
                      <a:pt x="0" y="359656"/>
                      <a:pt x="15757" y="375413"/>
                      <a:pt x="35195" y="375413"/>
                    </a:cubicBez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075001B-C631-7644-8CA8-71E12DDDAEAA}"/>
                  </a:ext>
                </a:extLst>
              </p:cNvPr>
              <p:cNvSpPr/>
              <p:nvPr/>
            </p:nvSpPr>
            <p:spPr>
              <a:xfrm>
                <a:off x="7128149" y="4879293"/>
                <a:ext cx="656972" cy="70389"/>
              </a:xfrm>
              <a:custGeom>
                <a:avLst/>
                <a:gdLst>
                  <a:gd name="connsiteX0" fmla="*/ 422340 w 656972"/>
                  <a:gd name="connsiteY0" fmla="*/ 0 h 70389"/>
                  <a:gd name="connsiteX1" fmla="*/ 398876 w 656972"/>
                  <a:gd name="connsiteY1" fmla="*/ 23463 h 70389"/>
                  <a:gd name="connsiteX2" fmla="*/ 258097 w 656972"/>
                  <a:gd name="connsiteY2" fmla="*/ 23463 h 70389"/>
                  <a:gd name="connsiteX3" fmla="*/ 234633 w 656972"/>
                  <a:gd name="connsiteY3" fmla="*/ 0 h 70389"/>
                  <a:gd name="connsiteX4" fmla="*/ 0 w 656972"/>
                  <a:gd name="connsiteY4" fmla="*/ 0 h 70389"/>
                  <a:gd name="connsiteX5" fmla="*/ 70390 w 656972"/>
                  <a:gd name="connsiteY5" fmla="*/ 70390 h 70389"/>
                  <a:gd name="connsiteX6" fmla="*/ 586583 w 656972"/>
                  <a:gd name="connsiteY6" fmla="*/ 70390 h 70389"/>
                  <a:gd name="connsiteX7" fmla="*/ 656973 w 656972"/>
                  <a:gd name="connsiteY7" fmla="*/ 0 h 7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6972" h="70389">
                    <a:moveTo>
                      <a:pt x="422340" y="0"/>
                    </a:moveTo>
                    <a:cubicBezTo>
                      <a:pt x="422340" y="12959"/>
                      <a:pt x="411835" y="23463"/>
                      <a:pt x="398876" y="23463"/>
                    </a:cubicBezTo>
                    <a:lnTo>
                      <a:pt x="258097" y="23463"/>
                    </a:lnTo>
                    <a:cubicBezTo>
                      <a:pt x="245138" y="23463"/>
                      <a:pt x="234633" y="12959"/>
                      <a:pt x="234633" y="0"/>
                    </a:cubicBezTo>
                    <a:lnTo>
                      <a:pt x="0" y="0"/>
                    </a:lnTo>
                    <a:cubicBezTo>
                      <a:pt x="0" y="38875"/>
                      <a:pt x="31515" y="70390"/>
                      <a:pt x="70390" y="70390"/>
                    </a:cubicBezTo>
                    <a:lnTo>
                      <a:pt x="586583" y="70390"/>
                    </a:lnTo>
                    <a:cubicBezTo>
                      <a:pt x="625458" y="70390"/>
                      <a:pt x="656973" y="38875"/>
                      <a:pt x="656973" y="0"/>
                    </a:cubicBezTo>
                    <a:close/>
                  </a:path>
                </a:pathLst>
              </a:custGeom>
              <a:solidFill>
                <a:srgbClr val="003C57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9CD69A7-651F-8547-3086-B9743ECB2B5E}"/>
                  </a:ext>
                </a:extLst>
              </p:cNvPr>
              <p:cNvSpPr/>
              <p:nvPr/>
            </p:nvSpPr>
            <p:spPr>
              <a:xfrm>
                <a:off x="7222354" y="4527578"/>
                <a:ext cx="469266" cy="281559"/>
              </a:xfrm>
              <a:custGeom>
                <a:avLst/>
                <a:gdLst>
                  <a:gd name="connsiteX0" fmla="*/ 0 w 469266"/>
                  <a:gd name="connsiteY0" fmla="*/ 0 h 281559"/>
                  <a:gd name="connsiteX1" fmla="*/ 469266 w 469266"/>
                  <a:gd name="connsiteY1" fmla="*/ 0 h 281559"/>
                  <a:gd name="connsiteX2" fmla="*/ 469266 w 469266"/>
                  <a:gd name="connsiteY2" fmla="*/ 281560 h 281559"/>
                  <a:gd name="connsiteX3" fmla="*/ 0 w 469266"/>
                  <a:gd name="connsiteY3" fmla="*/ 281560 h 28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266" h="281559">
                    <a:moveTo>
                      <a:pt x="0" y="0"/>
                    </a:moveTo>
                    <a:lnTo>
                      <a:pt x="469266" y="0"/>
                    </a:lnTo>
                    <a:lnTo>
                      <a:pt x="469266" y="281560"/>
                    </a:lnTo>
                    <a:lnTo>
                      <a:pt x="0" y="281560"/>
                    </a:lnTo>
                    <a:close/>
                  </a:path>
                </a:pathLst>
              </a:custGeom>
              <a:solidFill>
                <a:srgbClr val="99B1BC"/>
              </a:solidFill>
              <a:ln w="116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5843F7-25F3-433E-6DE2-22667CFB8B14}"/>
              </a:ext>
            </a:extLst>
          </p:cNvPr>
          <p:cNvSpPr txBox="1"/>
          <p:nvPr/>
        </p:nvSpPr>
        <p:spPr>
          <a:xfrm>
            <a:off x="6369310" y="2043074"/>
            <a:ext cx="21746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/>
              <a:t>3. </a:t>
            </a:r>
            <a:r>
              <a:rPr lang="en-GB" sz="2200"/>
              <a:t>Use our modelled prices to calculate our price index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72A63BE-6F08-5E8A-6A97-89091D54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14815" y="4084557"/>
            <a:ext cx="1032385" cy="1032385"/>
            <a:chOff x="9614815" y="4084557"/>
            <a:chExt cx="1032385" cy="103238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4DC4332-4E7E-567C-94FE-911DBBB39870}"/>
                </a:ext>
              </a:extLst>
            </p:cNvPr>
            <p:cNvSpPr/>
            <p:nvPr/>
          </p:nvSpPr>
          <p:spPr>
            <a:xfrm>
              <a:off x="9614815" y="4084557"/>
              <a:ext cx="1032385" cy="1032385"/>
            </a:xfrm>
            <a:custGeom>
              <a:avLst/>
              <a:gdLst>
                <a:gd name="connsiteX0" fmla="*/ 1032386 w 1032385"/>
                <a:gd name="connsiteY0" fmla="*/ 516193 h 1032385"/>
                <a:gd name="connsiteX1" fmla="*/ 516193 w 1032385"/>
                <a:gd name="connsiteY1" fmla="*/ 1032386 h 1032385"/>
                <a:gd name="connsiteX2" fmla="*/ 0 w 1032385"/>
                <a:gd name="connsiteY2" fmla="*/ 516193 h 1032385"/>
                <a:gd name="connsiteX3" fmla="*/ 516193 w 1032385"/>
                <a:gd name="connsiteY3" fmla="*/ 0 h 1032385"/>
                <a:gd name="connsiteX4" fmla="*/ 1032386 w 1032385"/>
                <a:gd name="connsiteY4" fmla="*/ 516193 h 10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385" h="1032385">
                  <a:moveTo>
                    <a:pt x="1032386" y="516193"/>
                  </a:moveTo>
                  <a:cubicBezTo>
                    <a:pt x="1032386" y="801279"/>
                    <a:pt x="801279" y="1032386"/>
                    <a:pt x="516193" y="1032386"/>
                  </a:cubicBezTo>
                  <a:cubicBezTo>
                    <a:pt x="231107" y="1032386"/>
                    <a:pt x="0" y="801279"/>
                    <a:pt x="0" y="516193"/>
                  </a:cubicBezTo>
                  <a:cubicBezTo>
                    <a:pt x="0" y="231107"/>
                    <a:pt x="231107" y="0"/>
                    <a:pt x="516193" y="0"/>
                  </a:cubicBezTo>
                  <a:cubicBezTo>
                    <a:pt x="801279" y="0"/>
                    <a:pt x="1032386" y="231107"/>
                    <a:pt x="1032386" y="5161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1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2" name="Graphic 18">
              <a:extLst>
                <a:ext uri="{FF2B5EF4-FFF2-40B4-BE49-F238E27FC236}">
                  <a16:creationId xmlns:a16="http://schemas.microsoft.com/office/drawing/2014/main" id="{E723BC3A-FDE0-6B8D-DBEB-CFD9B9B61AFE}"/>
                </a:ext>
              </a:extLst>
            </p:cNvPr>
            <p:cNvGrpSpPr/>
            <p:nvPr/>
          </p:nvGrpSpPr>
          <p:grpSpPr>
            <a:xfrm>
              <a:off x="9829801" y="4342103"/>
              <a:ext cx="653534" cy="525213"/>
              <a:chOff x="2117272" y="4954204"/>
              <a:chExt cx="675154" cy="54258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BA515B2-62FD-F47C-FCD5-18A3359B832C}"/>
                  </a:ext>
                </a:extLst>
              </p:cNvPr>
              <p:cNvSpPr/>
              <p:nvPr/>
            </p:nvSpPr>
            <p:spPr>
              <a:xfrm>
                <a:off x="2491917" y="5194715"/>
                <a:ext cx="258376" cy="302078"/>
              </a:xfrm>
              <a:custGeom>
                <a:avLst/>
                <a:gdLst>
                  <a:gd name="connsiteX0" fmla="*/ 245457 w 258376"/>
                  <a:gd name="connsiteY0" fmla="*/ 3396 h 302078"/>
                  <a:gd name="connsiteX1" fmla="*/ 219620 w 258376"/>
                  <a:gd name="connsiteY1" fmla="*/ 3396 h 302078"/>
                  <a:gd name="connsiteX2" fmla="*/ 206701 w 258376"/>
                  <a:gd name="connsiteY2" fmla="*/ 16315 h 302078"/>
                  <a:gd name="connsiteX3" fmla="*/ 206701 w 258376"/>
                  <a:gd name="connsiteY3" fmla="*/ 69540 h 302078"/>
                  <a:gd name="connsiteX4" fmla="*/ 142107 w 258376"/>
                  <a:gd name="connsiteY4" fmla="*/ 5721 h 302078"/>
                  <a:gd name="connsiteX5" fmla="*/ 114886 w 258376"/>
                  <a:gd name="connsiteY5" fmla="*/ 5555 h 302078"/>
                  <a:gd name="connsiteX6" fmla="*/ 114719 w 258376"/>
                  <a:gd name="connsiteY6" fmla="*/ 5721 h 302078"/>
                  <a:gd name="connsiteX7" fmla="*/ 0 w 258376"/>
                  <a:gd name="connsiteY7" fmla="*/ 121215 h 302078"/>
                  <a:gd name="connsiteX8" fmla="*/ 0 w 258376"/>
                  <a:gd name="connsiteY8" fmla="*/ 276241 h 302078"/>
                  <a:gd name="connsiteX9" fmla="*/ 25838 w 258376"/>
                  <a:gd name="connsiteY9" fmla="*/ 302079 h 302078"/>
                  <a:gd name="connsiteX10" fmla="*/ 232539 w 258376"/>
                  <a:gd name="connsiteY10" fmla="*/ 302079 h 302078"/>
                  <a:gd name="connsiteX11" fmla="*/ 258376 w 258376"/>
                  <a:gd name="connsiteY11" fmla="*/ 276241 h 302078"/>
                  <a:gd name="connsiteX12" fmla="*/ 258376 w 258376"/>
                  <a:gd name="connsiteY12" fmla="*/ 16315 h 302078"/>
                  <a:gd name="connsiteX13" fmla="*/ 245457 w 258376"/>
                  <a:gd name="connsiteY13" fmla="*/ 3396 h 302078"/>
                  <a:gd name="connsiteX14" fmla="*/ 64594 w 258376"/>
                  <a:gd name="connsiteY14" fmla="*/ 210097 h 302078"/>
                  <a:gd name="connsiteX15" fmla="*/ 38756 w 258376"/>
                  <a:gd name="connsiteY15" fmla="*/ 210097 h 302078"/>
                  <a:gd name="connsiteX16" fmla="*/ 38756 w 258376"/>
                  <a:gd name="connsiteY16" fmla="*/ 184259 h 302078"/>
                  <a:gd name="connsiteX17" fmla="*/ 64594 w 258376"/>
                  <a:gd name="connsiteY17" fmla="*/ 184259 h 302078"/>
                  <a:gd name="connsiteX18" fmla="*/ 64594 w 258376"/>
                  <a:gd name="connsiteY18" fmla="*/ 171340 h 302078"/>
                  <a:gd name="connsiteX19" fmla="*/ 38756 w 258376"/>
                  <a:gd name="connsiteY19" fmla="*/ 171340 h 302078"/>
                  <a:gd name="connsiteX20" fmla="*/ 38756 w 258376"/>
                  <a:gd name="connsiteY20" fmla="*/ 145503 h 302078"/>
                  <a:gd name="connsiteX21" fmla="*/ 64594 w 258376"/>
                  <a:gd name="connsiteY21" fmla="*/ 145503 h 302078"/>
                  <a:gd name="connsiteX22" fmla="*/ 103350 w 258376"/>
                  <a:gd name="connsiteY22" fmla="*/ 210097 h 302078"/>
                  <a:gd name="connsiteX23" fmla="*/ 77513 w 258376"/>
                  <a:gd name="connsiteY23" fmla="*/ 210097 h 302078"/>
                  <a:gd name="connsiteX24" fmla="*/ 77513 w 258376"/>
                  <a:gd name="connsiteY24" fmla="*/ 184259 h 302078"/>
                  <a:gd name="connsiteX25" fmla="*/ 103350 w 258376"/>
                  <a:gd name="connsiteY25" fmla="*/ 184259 h 302078"/>
                  <a:gd name="connsiteX26" fmla="*/ 103350 w 258376"/>
                  <a:gd name="connsiteY26" fmla="*/ 171340 h 302078"/>
                  <a:gd name="connsiteX27" fmla="*/ 77513 w 258376"/>
                  <a:gd name="connsiteY27" fmla="*/ 171340 h 302078"/>
                  <a:gd name="connsiteX28" fmla="*/ 77513 w 258376"/>
                  <a:gd name="connsiteY28" fmla="*/ 145503 h 302078"/>
                  <a:gd name="connsiteX29" fmla="*/ 103350 w 258376"/>
                  <a:gd name="connsiteY29" fmla="*/ 145503 h 30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8376" h="302078">
                    <a:moveTo>
                      <a:pt x="245457" y="3396"/>
                    </a:moveTo>
                    <a:lnTo>
                      <a:pt x="219620" y="3396"/>
                    </a:lnTo>
                    <a:cubicBezTo>
                      <a:pt x="212485" y="3396"/>
                      <a:pt x="206701" y="9180"/>
                      <a:pt x="206701" y="16315"/>
                    </a:cubicBezTo>
                    <a:lnTo>
                      <a:pt x="206701" y="69540"/>
                    </a:lnTo>
                    <a:lnTo>
                      <a:pt x="142107" y="5721"/>
                    </a:lnTo>
                    <a:cubicBezTo>
                      <a:pt x="134636" y="-1841"/>
                      <a:pt x="122448" y="-1916"/>
                      <a:pt x="114886" y="5555"/>
                    </a:cubicBezTo>
                    <a:cubicBezTo>
                      <a:pt x="114829" y="5610"/>
                      <a:pt x="114775" y="5666"/>
                      <a:pt x="114719" y="5721"/>
                    </a:cubicBezTo>
                    <a:lnTo>
                      <a:pt x="0" y="121215"/>
                    </a:lnTo>
                    <a:lnTo>
                      <a:pt x="0" y="276241"/>
                    </a:lnTo>
                    <a:cubicBezTo>
                      <a:pt x="0" y="290511"/>
                      <a:pt x="11568" y="302079"/>
                      <a:pt x="25838" y="302079"/>
                    </a:cubicBezTo>
                    <a:lnTo>
                      <a:pt x="232539" y="302079"/>
                    </a:lnTo>
                    <a:cubicBezTo>
                      <a:pt x="246809" y="302079"/>
                      <a:pt x="258376" y="290511"/>
                      <a:pt x="258376" y="276241"/>
                    </a:cubicBezTo>
                    <a:lnTo>
                      <a:pt x="258376" y="16315"/>
                    </a:lnTo>
                    <a:cubicBezTo>
                      <a:pt x="258376" y="9180"/>
                      <a:pt x="252592" y="3396"/>
                      <a:pt x="245457" y="3396"/>
                    </a:cubicBezTo>
                    <a:close/>
                    <a:moveTo>
                      <a:pt x="64594" y="210097"/>
                    </a:moveTo>
                    <a:lnTo>
                      <a:pt x="38756" y="210097"/>
                    </a:lnTo>
                    <a:lnTo>
                      <a:pt x="38756" y="184259"/>
                    </a:lnTo>
                    <a:lnTo>
                      <a:pt x="64594" y="184259"/>
                    </a:lnTo>
                    <a:close/>
                    <a:moveTo>
                      <a:pt x="64594" y="171340"/>
                    </a:moveTo>
                    <a:lnTo>
                      <a:pt x="38756" y="171340"/>
                    </a:lnTo>
                    <a:lnTo>
                      <a:pt x="38756" y="145503"/>
                    </a:lnTo>
                    <a:lnTo>
                      <a:pt x="64594" y="145503"/>
                    </a:lnTo>
                    <a:close/>
                    <a:moveTo>
                      <a:pt x="103350" y="210097"/>
                    </a:moveTo>
                    <a:lnTo>
                      <a:pt x="77513" y="210097"/>
                    </a:lnTo>
                    <a:lnTo>
                      <a:pt x="77513" y="184259"/>
                    </a:lnTo>
                    <a:lnTo>
                      <a:pt x="103350" y="184259"/>
                    </a:lnTo>
                    <a:close/>
                    <a:moveTo>
                      <a:pt x="103350" y="171340"/>
                    </a:moveTo>
                    <a:lnTo>
                      <a:pt x="77513" y="171340"/>
                    </a:lnTo>
                    <a:lnTo>
                      <a:pt x="77513" y="145503"/>
                    </a:lnTo>
                    <a:lnTo>
                      <a:pt x="103350" y="145503"/>
                    </a:lnTo>
                    <a:close/>
                  </a:path>
                </a:pathLst>
              </a:custGeom>
              <a:solidFill>
                <a:srgbClr val="003C57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5F7633-992D-4C4B-DD50-8D287F6C795F}"/>
                  </a:ext>
                </a:extLst>
              </p:cNvPr>
              <p:cNvSpPr/>
              <p:nvPr/>
            </p:nvSpPr>
            <p:spPr>
              <a:xfrm>
                <a:off x="2633766" y="5419281"/>
                <a:ext cx="51675" cy="77512"/>
              </a:xfrm>
              <a:custGeom>
                <a:avLst/>
                <a:gdLst>
                  <a:gd name="connsiteX0" fmla="*/ 0 w 51675"/>
                  <a:gd name="connsiteY0" fmla="*/ 0 h 77512"/>
                  <a:gd name="connsiteX1" fmla="*/ 51675 w 51675"/>
                  <a:gd name="connsiteY1" fmla="*/ 0 h 77512"/>
                  <a:gd name="connsiteX2" fmla="*/ 51675 w 51675"/>
                  <a:gd name="connsiteY2" fmla="*/ 77513 h 77512"/>
                  <a:gd name="connsiteX3" fmla="*/ 0 w 51675"/>
                  <a:gd name="connsiteY3" fmla="*/ 77513 h 7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75" h="77512">
                    <a:moveTo>
                      <a:pt x="0" y="0"/>
                    </a:moveTo>
                    <a:lnTo>
                      <a:pt x="51675" y="0"/>
                    </a:lnTo>
                    <a:lnTo>
                      <a:pt x="51675" y="77513"/>
                    </a:lnTo>
                    <a:lnTo>
                      <a:pt x="0" y="77513"/>
                    </a:lnTo>
                    <a:close/>
                  </a:path>
                </a:pathLst>
              </a:custGeom>
              <a:solidFill>
                <a:srgbClr val="99B1BC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E4D65-B542-8A16-ADB8-94FAE6E42051}"/>
                  </a:ext>
                </a:extLst>
              </p:cNvPr>
              <p:cNvSpPr/>
              <p:nvPr/>
            </p:nvSpPr>
            <p:spPr>
              <a:xfrm>
                <a:off x="2449785" y="5178788"/>
                <a:ext cx="342641" cy="181741"/>
              </a:xfrm>
              <a:custGeom>
                <a:avLst/>
                <a:gdLst>
                  <a:gd name="connsiteX0" fmla="*/ 314719 w 342641"/>
                  <a:gd name="connsiteY0" fmla="*/ 178354 h 181741"/>
                  <a:gd name="connsiteX1" fmla="*/ 179201 w 342641"/>
                  <a:gd name="connsiteY1" fmla="*/ 42836 h 181741"/>
                  <a:gd name="connsiteX2" fmla="*/ 162941 w 342641"/>
                  <a:gd name="connsiteY2" fmla="*/ 42819 h 181741"/>
                  <a:gd name="connsiteX3" fmla="*/ 162923 w 342641"/>
                  <a:gd name="connsiteY3" fmla="*/ 42836 h 181741"/>
                  <a:gd name="connsiteX4" fmla="*/ 27405 w 342641"/>
                  <a:gd name="connsiteY4" fmla="*/ 178354 h 181741"/>
                  <a:gd name="connsiteX5" fmla="*/ 10998 w 342641"/>
                  <a:gd name="connsiteY5" fmla="*/ 178354 h 181741"/>
                  <a:gd name="connsiteX6" fmla="*/ 3376 w 342641"/>
                  <a:gd name="connsiteY6" fmla="*/ 170086 h 181741"/>
                  <a:gd name="connsiteX7" fmla="*/ 3358 w 342641"/>
                  <a:gd name="connsiteY7" fmla="*/ 153827 h 181741"/>
                  <a:gd name="connsiteX8" fmla="*/ 3376 w 342641"/>
                  <a:gd name="connsiteY8" fmla="*/ 153808 h 181741"/>
                  <a:gd name="connsiteX9" fmla="*/ 146516 w 342641"/>
                  <a:gd name="connsiteY9" fmla="*/ 10151 h 181741"/>
                  <a:gd name="connsiteX10" fmla="*/ 195608 w 342641"/>
                  <a:gd name="connsiteY10" fmla="*/ 10151 h 181741"/>
                  <a:gd name="connsiteX11" fmla="*/ 339265 w 342641"/>
                  <a:gd name="connsiteY11" fmla="*/ 153808 h 181741"/>
                  <a:gd name="connsiteX12" fmla="*/ 339283 w 342641"/>
                  <a:gd name="connsiteY12" fmla="*/ 170068 h 181741"/>
                  <a:gd name="connsiteX13" fmla="*/ 339265 w 342641"/>
                  <a:gd name="connsiteY13" fmla="*/ 170086 h 181741"/>
                  <a:gd name="connsiteX14" fmla="*/ 331126 w 342641"/>
                  <a:gd name="connsiteY14" fmla="*/ 178354 h 181741"/>
                  <a:gd name="connsiteX15" fmla="*/ 314719 w 342641"/>
                  <a:gd name="connsiteY15" fmla="*/ 178354 h 18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41" h="181741">
                    <a:moveTo>
                      <a:pt x="314719" y="178354"/>
                    </a:moveTo>
                    <a:lnTo>
                      <a:pt x="179201" y="42836"/>
                    </a:lnTo>
                    <a:cubicBezTo>
                      <a:pt x="174716" y="38341"/>
                      <a:pt x="167436" y="38334"/>
                      <a:pt x="162941" y="42819"/>
                    </a:cubicBezTo>
                    <a:cubicBezTo>
                      <a:pt x="162935" y="42824"/>
                      <a:pt x="162930" y="42831"/>
                      <a:pt x="162923" y="42836"/>
                    </a:cubicBezTo>
                    <a:lnTo>
                      <a:pt x="27405" y="178354"/>
                    </a:lnTo>
                    <a:cubicBezTo>
                      <a:pt x="22869" y="182871"/>
                      <a:pt x="15535" y="182871"/>
                      <a:pt x="10998" y="178354"/>
                    </a:cubicBezTo>
                    <a:lnTo>
                      <a:pt x="3376" y="170086"/>
                    </a:lnTo>
                    <a:cubicBezTo>
                      <a:pt x="-1118" y="165601"/>
                      <a:pt x="-1126" y="158321"/>
                      <a:pt x="3358" y="153827"/>
                    </a:cubicBezTo>
                    <a:cubicBezTo>
                      <a:pt x="3364" y="153820"/>
                      <a:pt x="3370" y="153815"/>
                      <a:pt x="3376" y="153808"/>
                    </a:cubicBezTo>
                    <a:lnTo>
                      <a:pt x="146516" y="10151"/>
                    </a:lnTo>
                    <a:cubicBezTo>
                      <a:pt x="160081" y="-3384"/>
                      <a:pt x="182043" y="-3384"/>
                      <a:pt x="195608" y="10151"/>
                    </a:cubicBezTo>
                    <a:lnTo>
                      <a:pt x="339265" y="153808"/>
                    </a:lnTo>
                    <a:cubicBezTo>
                      <a:pt x="343759" y="158294"/>
                      <a:pt x="343767" y="165574"/>
                      <a:pt x="339283" y="170068"/>
                    </a:cubicBezTo>
                    <a:cubicBezTo>
                      <a:pt x="339277" y="170074"/>
                      <a:pt x="339272" y="170080"/>
                      <a:pt x="339265" y="170086"/>
                    </a:cubicBezTo>
                    <a:lnTo>
                      <a:pt x="331126" y="178354"/>
                    </a:lnTo>
                    <a:cubicBezTo>
                      <a:pt x="326590" y="182871"/>
                      <a:pt x="319256" y="182871"/>
                      <a:pt x="314719" y="178354"/>
                    </a:cubicBezTo>
                    <a:close/>
                  </a:path>
                </a:pathLst>
              </a:custGeom>
              <a:solidFill>
                <a:srgbClr val="4D7789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050C08-1A09-FF6B-6FBE-58695CD9A3F0}"/>
                  </a:ext>
                </a:extLst>
              </p:cNvPr>
              <p:cNvSpPr/>
              <p:nvPr/>
            </p:nvSpPr>
            <p:spPr>
              <a:xfrm>
                <a:off x="2117272" y="4954204"/>
                <a:ext cx="310051" cy="542589"/>
              </a:xfrm>
              <a:custGeom>
                <a:avLst/>
                <a:gdLst>
                  <a:gd name="connsiteX0" fmla="*/ 284214 w 310051"/>
                  <a:gd name="connsiteY0" fmla="*/ 542590 h 542589"/>
                  <a:gd name="connsiteX1" fmla="*/ 310051 w 310051"/>
                  <a:gd name="connsiteY1" fmla="*/ 516752 h 542589"/>
                  <a:gd name="connsiteX2" fmla="*/ 310051 w 310051"/>
                  <a:gd name="connsiteY2" fmla="*/ 25838 h 542589"/>
                  <a:gd name="connsiteX3" fmla="*/ 284214 w 310051"/>
                  <a:gd name="connsiteY3" fmla="*/ 0 h 542589"/>
                  <a:gd name="connsiteX4" fmla="*/ 25838 w 310051"/>
                  <a:gd name="connsiteY4" fmla="*/ 0 h 542589"/>
                  <a:gd name="connsiteX5" fmla="*/ 0 w 310051"/>
                  <a:gd name="connsiteY5" fmla="*/ 25838 h 542589"/>
                  <a:gd name="connsiteX6" fmla="*/ 0 w 310051"/>
                  <a:gd name="connsiteY6" fmla="*/ 516752 h 542589"/>
                  <a:gd name="connsiteX7" fmla="*/ 25838 w 310051"/>
                  <a:gd name="connsiteY7" fmla="*/ 542590 h 5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051" h="542589">
                    <a:moveTo>
                      <a:pt x="284214" y="542590"/>
                    </a:moveTo>
                    <a:cubicBezTo>
                      <a:pt x="298484" y="542590"/>
                      <a:pt x="310051" y="531022"/>
                      <a:pt x="310051" y="516752"/>
                    </a:cubicBezTo>
                    <a:lnTo>
                      <a:pt x="310051" y="25838"/>
                    </a:lnTo>
                    <a:cubicBezTo>
                      <a:pt x="310051" y="11567"/>
                      <a:pt x="298484" y="0"/>
                      <a:pt x="284214" y="0"/>
                    </a:cubicBezTo>
                    <a:lnTo>
                      <a:pt x="25838" y="0"/>
                    </a:lnTo>
                    <a:cubicBezTo>
                      <a:pt x="11567" y="0"/>
                      <a:pt x="0" y="11567"/>
                      <a:pt x="0" y="25838"/>
                    </a:cubicBezTo>
                    <a:lnTo>
                      <a:pt x="0" y="516752"/>
                    </a:lnTo>
                    <a:cubicBezTo>
                      <a:pt x="0" y="531022"/>
                      <a:pt x="11567" y="542590"/>
                      <a:pt x="25838" y="542590"/>
                    </a:cubicBezTo>
                    <a:close/>
                  </a:path>
                </a:pathLst>
              </a:custGeom>
              <a:solidFill>
                <a:srgbClr val="003C57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1929ED1-2F46-D176-2A04-A137F4BB5FBA}"/>
                  </a:ext>
                </a:extLst>
              </p:cNvPr>
              <p:cNvSpPr/>
              <p:nvPr/>
            </p:nvSpPr>
            <p:spPr>
              <a:xfrm>
                <a:off x="2298135" y="5031717"/>
                <a:ext cx="64594" cy="64594"/>
              </a:xfrm>
              <a:custGeom>
                <a:avLst/>
                <a:gdLst>
                  <a:gd name="connsiteX0" fmla="*/ 0 w 64594"/>
                  <a:gd name="connsiteY0" fmla="*/ 0 h 64594"/>
                  <a:gd name="connsiteX1" fmla="*/ 64594 w 64594"/>
                  <a:gd name="connsiteY1" fmla="*/ 0 h 64594"/>
                  <a:gd name="connsiteX2" fmla="*/ 64594 w 64594"/>
                  <a:gd name="connsiteY2" fmla="*/ 64594 h 64594"/>
                  <a:gd name="connsiteX3" fmla="*/ 0 w 64594"/>
                  <a:gd name="connsiteY3" fmla="*/ 64594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94" h="64594">
                    <a:moveTo>
                      <a:pt x="0" y="0"/>
                    </a:moveTo>
                    <a:lnTo>
                      <a:pt x="64594" y="0"/>
                    </a:lnTo>
                    <a:lnTo>
                      <a:pt x="64594" y="64594"/>
                    </a:lnTo>
                    <a:lnTo>
                      <a:pt x="0" y="64594"/>
                    </a:lnTo>
                    <a:close/>
                  </a:path>
                </a:pathLst>
              </a:custGeom>
              <a:solidFill>
                <a:srgbClr val="FFFFFF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898EB2C-111F-3049-5BCB-449790FEDA1C}"/>
                  </a:ext>
                </a:extLst>
              </p:cNvPr>
              <p:cNvSpPr/>
              <p:nvPr/>
            </p:nvSpPr>
            <p:spPr>
              <a:xfrm>
                <a:off x="2181866" y="5031717"/>
                <a:ext cx="64594" cy="64594"/>
              </a:xfrm>
              <a:custGeom>
                <a:avLst/>
                <a:gdLst>
                  <a:gd name="connsiteX0" fmla="*/ 0 w 64594"/>
                  <a:gd name="connsiteY0" fmla="*/ 0 h 64594"/>
                  <a:gd name="connsiteX1" fmla="*/ 64594 w 64594"/>
                  <a:gd name="connsiteY1" fmla="*/ 0 h 64594"/>
                  <a:gd name="connsiteX2" fmla="*/ 64594 w 64594"/>
                  <a:gd name="connsiteY2" fmla="*/ 64594 h 64594"/>
                  <a:gd name="connsiteX3" fmla="*/ 0 w 64594"/>
                  <a:gd name="connsiteY3" fmla="*/ 64594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94" h="64594">
                    <a:moveTo>
                      <a:pt x="0" y="0"/>
                    </a:moveTo>
                    <a:lnTo>
                      <a:pt x="64594" y="0"/>
                    </a:lnTo>
                    <a:lnTo>
                      <a:pt x="64594" y="64594"/>
                    </a:lnTo>
                    <a:lnTo>
                      <a:pt x="0" y="64594"/>
                    </a:lnTo>
                    <a:close/>
                  </a:path>
                </a:pathLst>
              </a:custGeom>
              <a:solidFill>
                <a:srgbClr val="FFFFFF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9D19A66-B8EB-A296-B244-181DC3E1AE0B}"/>
                  </a:ext>
                </a:extLst>
              </p:cNvPr>
              <p:cNvSpPr/>
              <p:nvPr/>
            </p:nvSpPr>
            <p:spPr>
              <a:xfrm>
                <a:off x="2298135" y="5147986"/>
                <a:ext cx="64594" cy="64594"/>
              </a:xfrm>
              <a:custGeom>
                <a:avLst/>
                <a:gdLst>
                  <a:gd name="connsiteX0" fmla="*/ 0 w 64594"/>
                  <a:gd name="connsiteY0" fmla="*/ 0 h 64594"/>
                  <a:gd name="connsiteX1" fmla="*/ 64594 w 64594"/>
                  <a:gd name="connsiteY1" fmla="*/ 0 h 64594"/>
                  <a:gd name="connsiteX2" fmla="*/ 64594 w 64594"/>
                  <a:gd name="connsiteY2" fmla="*/ 64594 h 64594"/>
                  <a:gd name="connsiteX3" fmla="*/ 0 w 64594"/>
                  <a:gd name="connsiteY3" fmla="*/ 64594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94" h="64594">
                    <a:moveTo>
                      <a:pt x="0" y="0"/>
                    </a:moveTo>
                    <a:lnTo>
                      <a:pt x="64594" y="0"/>
                    </a:lnTo>
                    <a:lnTo>
                      <a:pt x="64594" y="64594"/>
                    </a:lnTo>
                    <a:lnTo>
                      <a:pt x="0" y="64594"/>
                    </a:lnTo>
                    <a:close/>
                  </a:path>
                </a:pathLst>
              </a:custGeom>
              <a:solidFill>
                <a:srgbClr val="FFFFFF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494E0DE-CBE3-113F-DCF7-C36491629545}"/>
                  </a:ext>
                </a:extLst>
              </p:cNvPr>
              <p:cNvSpPr/>
              <p:nvPr/>
            </p:nvSpPr>
            <p:spPr>
              <a:xfrm>
                <a:off x="2181866" y="5147986"/>
                <a:ext cx="64594" cy="64594"/>
              </a:xfrm>
              <a:custGeom>
                <a:avLst/>
                <a:gdLst>
                  <a:gd name="connsiteX0" fmla="*/ 0 w 64594"/>
                  <a:gd name="connsiteY0" fmla="*/ 0 h 64594"/>
                  <a:gd name="connsiteX1" fmla="*/ 64594 w 64594"/>
                  <a:gd name="connsiteY1" fmla="*/ 0 h 64594"/>
                  <a:gd name="connsiteX2" fmla="*/ 64594 w 64594"/>
                  <a:gd name="connsiteY2" fmla="*/ 64594 h 64594"/>
                  <a:gd name="connsiteX3" fmla="*/ 0 w 64594"/>
                  <a:gd name="connsiteY3" fmla="*/ 64594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94" h="64594">
                    <a:moveTo>
                      <a:pt x="0" y="0"/>
                    </a:moveTo>
                    <a:lnTo>
                      <a:pt x="64594" y="0"/>
                    </a:lnTo>
                    <a:lnTo>
                      <a:pt x="64594" y="64594"/>
                    </a:lnTo>
                    <a:lnTo>
                      <a:pt x="0" y="64594"/>
                    </a:lnTo>
                    <a:close/>
                  </a:path>
                </a:pathLst>
              </a:custGeom>
              <a:solidFill>
                <a:srgbClr val="FFFFFF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6AD9EC1-21BB-0978-EC57-818868B73EB9}"/>
                  </a:ext>
                </a:extLst>
              </p:cNvPr>
              <p:cNvSpPr/>
              <p:nvPr/>
            </p:nvSpPr>
            <p:spPr>
              <a:xfrm>
                <a:off x="2298135" y="5264256"/>
                <a:ext cx="64594" cy="64594"/>
              </a:xfrm>
              <a:custGeom>
                <a:avLst/>
                <a:gdLst>
                  <a:gd name="connsiteX0" fmla="*/ 0 w 64594"/>
                  <a:gd name="connsiteY0" fmla="*/ 0 h 64594"/>
                  <a:gd name="connsiteX1" fmla="*/ 64594 w 64594"/>
                  <a:gd name="connsiteY1" fmla="*/ 0 h 64594"/>
                  <a:gd name="connsiteX2" fmla="*/ 64594 w 64594"/>
                  <a:gd name="connsiteY2" fmla="*/ 64594 h 64594"/>
                  <a:gd name="connsiteX3" fmla="*/ 0 w 64594"/>
                  <a:gd name="connsiteY3" fmla="*/ 64594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94" h="64594">
                    <a:moveTo>
                      <a:pt x="0" y="0"/>
                    </a:moveTo>
                    <a:lnTo>
                      <a:pt x="64594" y="0"/>
                    </a:lnTo>
                    <a:lnTo>
                      <a:pt x="64594" y="64594"/>
                    </a:lnTo>
                    <a:lnTo>
                      <a:pt x="0" y="64594"/>
                    </a:lnTo>
                    <a:close/>
                  </a:path>
                </a:pathLst>
              </a:custGeom>
              <a:solidFill>
                <a:srgbClr val="FFFFFF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6BA1F00-2433-D3E7-47AD-D6E96470671E}"/>
                  </a:ext>
                </a:extLst>
              </p:cNvPr>
              <p:cNvSpPr/>
              <p:nvPr/>
            </p:nvSpPr>
            <p:spPr>
              <a:xfrm>
                <a:off x="2181866" y="5264256"/>
                <a:ext cx="64594" cy="64594"/>
              </a:xfrm>
              <a:custGeom>
                <a:avLst/>
                <a:gdLst>
                  <a:gd name="connsiteX0" fmla="*/ 0 w 64594"/>
                  <a:gd name="connsiteY0" fmla="*/ 0 h 64594"/>
                  <a:gd name="connsiteX1" fmla="*/ 64594 w 64594"/>
                  <a:gd name="connsiteY1" fmla="*/ 0 h 64594"/>
                  <a:gd name="connsiteX2" fmla="*/ 64594 w 64594"/>
                  <a:gd name="connsiteY2" fmla="*/ 64594 h 64594"/>
                  <a:gd name="connsiteX3" fmla="*/ 0 w 64594"/>
                  <a:gd name="connsiteY3" fmla="*/ 64594 h 6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94" h="64594">
                    <a:moveTo>
                      <a:pt x="0" y="0"/>
                    </a:moveTo>
                    <a:lnTo>
                      <a:pt x="64594" y="0"/>
                    </a:lnTo>
                    <a:lnTo>
                      <a:pt x="64594" y="64594"/>
                    </a:lnTo>
                    <a:lnTo>
                      <a:pt x="0" y="64594"/>
                    </a:lnTo>
                    <a:close/>
                  </a:path>
                </a:pathLst>
              </a:custGeom>
              <a:solidFill>
                <a:srgbClr val="FFFFFF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741194-045C-FEFD-E2A5-145FEBDCCCD9}"/>
                  </a:ext>
                </a:extLst>
              </p:cNvPr>
              <p:cNvSpPr/>
              <p:nvPr/>
            </p:nvSpPr>
            <p:spPr>
              <a:xfrm>
                <a:off x="2220622" y="5419281"/>
                <a:ext cx="103350" cy="77512"/>
              </a:xfrm>
              <a:custGeom>
                <a:avLst/>
                <a:gdLst>
                  <a:gd name="connsiteX0" fmla="*/ 0 w 103350"/>
                  <a:gd name="connsiteY0" fmla="*/ 0 h 77512"/>
                  <a:gd name="connsiteX1" fmla="*/ 103350 w 103350"/>
                  <a:gd name="connsiteY1" fmla="*/ 0 h 77512"/>
                  <a:gd name="connsiteX2" fmla="*/ 103350 w 103350"/>
                  <a:gd name="connsiteY2" fmla="*/ 77513 h 77512"/>
                  <a:gd name="connsiteX3" fmla="*/ 0 w 103350"/>
                  <a:gd name="connsiteY3" fmla="*/ 77513 h 7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50" h="77512">
                    <a:moveTo>
                      <a:pt x="0" y="0"/>
                    </a:moveTo>
                    <a:lnTo>
                      <a:pt x="103350" y="0"/>
                    </a:lnTo>
                    <a:lnTo>
                      <a:pt x="103350" y="77513"/>
                    </a:lnTo>
                    <a:lnTo>
                      <a:pt x="0" y="77513"/>
                    </a:lnTo>
                    <a:close/>
                  </a:path>
                </a:pathLst>
              </a:custGeom>
              <a:solidFill>
                <a:srgbClr val="99B1BC"/>
              </a:solidFill>
              <a:ln w="128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FBCEB6-2D92-1146-02E3-CE8A5BFB4663}"/>
              </a:ext>
            </a:extLst>
          </p:cNvPr>
          <p:cNvSpPr txBox="1"/>
          <p:nvPr/>
        </p:nvSpPr>
        <p:spPr>
          <a:xfrm>
            <a:off x="9043683" y="2043074"/>
            <a:ext cx="21746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200" b="1"/>
              <a:t>4.</a:t>
            </a:r>
            <a:r>
              <a:rPr lang="en-GB" sz="2200"/>
              <a:t> We apply </a:t>
            </a:r>
            <a:br>
              <a:rPr lang="en-GB" sz="2200"/>
            </a:br>
            <a:r>
              <a:rPr lang="en-GB" sz="2200"/>
              <a:t>the index to a reference set </a:t>
            </a:r>
            <a:br>
              <a:rPr lang="en-GB" sz="2200"/>
            </a:br>
            <a:r>
              <a:rPr lang="en-GB" sz="2200"/>
              <a:t>of properties to get price levels</a:t>
            </a:r>
          </a:p>
        </p:txBody>
      </p:sp>
    </p:spTree>
    <p:extLst>
      <p:ext uri="{BB962C8B-B14F-4D97-AF65-F5344CB8AC3E}">
        <p14:creationId xmlns:p14="http://schemas.microsoft.com/office/powerpoint/2010/main" val="36687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A88A47-A50A-CA1A-A03F-7790906E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1A219-49E2-02A2-E380-13FFB1C0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Rents development</a:t>
            </a:r>
          </a:p>
        </p:txBody>
      </p:sp>
    </p:spTree>
    <p:extLst>
      <p:ext uri="{BB962C8B-B14F-4D97-AF65-F5344CB8AC3E}">
        <p14:creationId xmlns:p14="http://schemas.microsoft.com/office/powerpoint/2010/main" val="9866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737BE-A0BA-E512-49AF-E123FC5C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76" y="642126"/>
            <a:ext cx="10515600" cy="526298"/>
          </a:xfrm>
        </p:spPr>
        <p:txBody>
          <a:bodyPr/>
          <a:lstStyle/>
          <a:p>
            <a:r>
              <a:rPr lang="en-GB">
                <a:solidFill>
                  <a:srgbClr val="003B57"/>
                </a:solidFill>
              </a:rPr>
              <a:t>Rents development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A54301B-162C-AA00-B250-2BB7506797DC}"/>
              </a:ext>
            </a:extLst>
          </p:cNvPr>
          <p:cNvGraphicFramePr/>
          <p:nvPr/>
        </p:nvGraphicFramePr>
        <p:xfrm>
          <a:off x="456676" y="1168424"/>
          <a:ext cx="11278647" cy="466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82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BF0C9E-AF35-4E35-B09A-A45CC7FE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478"/>
            <a:ext cx="10515600" cy="526298"/>
          </a:xfrm>
        </p:spPr>
        <p:txBody>
          <a:bodyPr/>
          <a:lstStyle/>
          <a:p>
            <a:r>
              <a:rPr lang="en-GB"/>
              <a:t>Regression model: UK-wide or per country?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07174-F895-4FEC-8990-94E294B46109}"/>
              </a:ext>
            </a:extLst>
          </p:cNvPr>
          <p:cNvSpPr txBox="1"/>
          <p:nvPr/>
        </p:nvSpPr>
        <p:spPr>
          <a:xfrm>
            <a:off x="506649" y="2731427"/>
            <a:ext cx="9127948" cy="2677656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number of bedrooms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furnished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property type (detached, </a:t>
            </a:r>
          </a:p>
          <a:p>
            <a:r>
              <a:rPr lang="en-GB" sz="2800"/>
              <a:t>   semi-detached, terraced, </a:t>
            </a:r>
          </a:p>
          <a:p>
            <a:r>
              <a:rPr lang="en-GB" sz="2800"/>
              <a:t>   flat or maisonette)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log of floor area (England, Wales and Northern Ireland)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28890-79B7-4C99-ADA6-8A53A132D74E}"/>
              </a:ext>
            </a:extLst>
          </p:cNvPr>
          <p:cNvSpPr txBox="1"/>
          <p:nvPr/>
        </p:nvSpPr>
        <p:spPr>
          <a:xfrm>
            <a:off x="4976783" y="2731427"/>
            <a:ext cx="7081426" cy="2246769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geo-demographic segmentation (ACORN)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local authority (England and Wales)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broad rental market area (Scotland and </a:t>
            </a:r>
          </a:p>
          <a:p>
            <a:r>
              <a:rPr lang="en-GB" sz="2800"/>
              <a:t>   Northern Ireland)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property age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FDCC56-26D0-59E2-7B90-C98A9D8F4F44}"/>
                  </a:ext>
                </a:extLst>
              </p:cNvPr>
              <p:cNvSpPr txBox="1"/>
              <p:nvPr/>
            </p:nvSpPr>
            <p:spPr>
              <a:xfrm>
                <a:off x="3161862" y="1324439"/>
                <a:ext cx="5868275" cy="14069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wrap="square" lIns="0" tIns="0" rIns="0" bIns="0" rtlCol="0" anchor="b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i="1" smtClean="0">
                              <a:solidFill>
                                <a:srgbClr val="183E5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i="0" smtClean="0">
                              <a:solidFill>
                                <a:srgbClr val="183E5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solidFill>
                                    <a:srgbClr val="183E5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3600" b="0" i="1" smtClean="0">
                              <a:solidFill>
                                <a:srgbClr val="183E5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GB" sz="3600" b="0" i="1" smtClean="0">
                              <a:solidFill>
                                <a:srgbClr val="183E5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GB" sz="3600" b="0" i="1" smtClean="0">
                              <a:solidFill>
                                <a:srgbClr val="183E5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3600" b="0" i="1" smtClean="0">
                                  <a:solidFill>
                                    <a:srgbClr val="183E5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3600" b="0" i="1" smtClean="0">
                                  <a:solidFill>
                                    <a:srgbClr val="183E5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rgbClr val="183E56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sz="3600" b="0" i="1" smtClean="0">
                              <a:solidFill>
                                <a:srgbClr val="183E5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183E5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183E5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183E5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360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FDCC56-26D0-59E2-7B90-C98A9D8F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862" y="1324439"/>
                <a:ext cx="5868275" cy="1406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74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77F41-E4CA-76AF-3BD0-E1D2C4795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CA761-2250-2EED-0766-1A2F4EEB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1052596"/>
          </a:xfrm>
        </p:spPr>
        <p:txBody>
          <a:bodyPr/>
          <a:lstStyle/>
          <a:p>
            <a:r>
              <a:rPr lang="en-GB"/>
              <a:t>Rents development: OLS, WLS or random forest?</a:t>
            </a:r>
          </a:p>
        </p:txBody>
      </p:sp>
      <p:pic>
        <p:nvPicPr>
          <p:cNvPr id="5" name="Picture 4" descr="A chart of different colored shapes&#10;&#10;AI-generated content may be incorrect.">
            <a:extLst>
              <a:ext uri="{FF2B5EF4-FFF2-40B4-BE49-F238E27FC236}">
                <a16:creationId xmlns:a16="http://schemas.microsoft.com/office/drawing/2014/main" id="{37B09011-F4D3-2806-E19F-6F44F571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939" b="35176"/>
          <a:stretch/>
        </p:blipFill>
        <p:spPr>
          <a:xfrm>
            <a:off x="4110816" y="1947681"/>
            <a:ext cx="4068181" cy="3093564"/>
          </a:xfrm>
          <a:prstGeom prst="rect">
            <a:avLst/>
          </a:prstGeom>
        </p:spPr>
      </p:pic>
      <p:pic>
        <p:nvPicPr>
          <p:cNvPr id="8" name="Picture 7" descr="A chart of different colored shapes&#10;&#10;AI-generated content may be incorrect.">
            <a:extLst>
              <a:ext uri="{FF2B5EF4-FFF2-40B4-BE49-F238E27FC236}">
                <a16:creationId xmlns:a16="http://schemas.microsoft.com/office/drawing/2014/main" id="{587D2D05-3514-BDD9-04E1-521B415C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825"/>
          <a:stretch/>
        </p:blipFill>
        <p:spPr>
          <a:xfrm>
            <a:off x="8137385" y="1947680"/>
            <a:ext cx="3918949" cy="3093563"/>
          </a:xfrm>
          <a:prstGeom prst="rect">
            <a:avLst/>
          </a:prstGeom>
        </p:spPr>
      </p:pic>
      <p:pic>
        <p:nvPicPr>
          <p:cNvPr id="9" name="Picture 8" descr="A chart of different colored shapes&#10;&#10;AI-generated content may be incorrect.">
            <a:extLst>
              <a:ext uri="{FF2B5EF4-FFF2-40B4-BE49-F238E27FC236}">
                <a16:creationId xmlns:a16="http://schemas.microsoft.com/office/drawing/2014/main" id="{B7D6DA8C-0EE5-BDB2-B991-6719FC61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12" b="69374"/>
          <a:stretch/>
        </p:blipFill>
        <p:spPr>
          <a:xfrm>
            <a:off x="112294" y="1947680"/>
            <a:ext cx="4058653" cy="30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BA450-ED75-50F3-2074-AC35596D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6426A3-E19A-BE69-6884-6A3F93C89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62A156-7E7B-5BAD-76AA-9BB94BEE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Rents development: why did we select OLS?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5AB1D-BCA0-4181-3555-1777E5F8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4009559"/>
          </a:xfrm>
        </p:spPr>
        <p:txBody>
          <a:bodyPr/>
          <a:lstStyle/>
          <a:p>
            <a:r>
              <a:rPr lang="en-GB" sz="2400" dirty="0"/>
              <a:t>OLS and WLS performed similarly well, but </a:t>
            </a:r>
            <a:r>
              <a:rPr lang="en-GB" sz="2400" b="1" dirty="0"/>
              <a:t>outperformed random forest</a:t>
            </a:r>
          </a:p>
          <a:p>
            <a:r>
              <a:rPr lang="en-GB" sz="2400" dirty="0"/>
              <a:t>OLS and WLS are </a:t>
            </a:r>
            <a:r>
              <a:rPr lang="en-GB" sz="2400" b="1" dirty="0"/>
              <a:t>well-established</a:t>
            </a:r>
            <a:r>
              <a:rPr lang="en-GB" sz="2400" dirty="0"/>
              <a:t> in literature</a:t>
            </a:r>
          </a:p>
          <a:p>
            <a:r>
              <a:rPr lang="en-GB" sz="2400" dirty="0"/>
              <a:t>OLS is </a:t>
            </a:r>
            <a:r>
              <a:rPr lang="en-GB" sz="2400" b="1" dirty="0"/>
              <a:t>more transparent</a:t>
            </a:r>
            <a:r>
              <a:rPr lang="en-GB" sz="2400" dirty="0"/>
              <a:t>, easily described and understood by users </a:t>
            </a:r>
          </a:p>
          <a:p>
            <a:r>
              <a:rPr lang="en-GB" sz="2400" dirty="0"/>
              <a:t>OLS has the widest technical expertise within ONS, posing </a:t>
            </a:r>
            <a:r>
              <a:rPr lang="en-GB" sz="2400" b="1" dirty="0"/>
              <a:t>lowest risk </a:t>
            </a:r>
            <a:r>
              <a:rPr lang="en-GB" sz="2400" dirty="0"/>
              <a:t>to statistical production</a:t>
            </a:r>
          </a:p>
          <a:p>
            <a:r>
              <a:rPr lang="en-GB" sz="2400" dirty="0"/>
              <a:t>OLS is used in other statistical agencies, increasing </a:t>
            </a:r>
            <a:r>
              <a:rPr lang="en-GB" sz="2400" b="1" dirty="0"/>
              <a:t>international coherence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846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327154-5F54-B753-3DEB-6005BF232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24FF68-5492-49B3-86A0-724E83DD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Results: PIPR vs IPHRP</a:t>
            </a:r>
          </a:p>
        </p:txBody>
      </p:sp>
      <p:pic>
        <p:nvPicPr>
          <p:cNvPr id="5" name="Content Placeholder 4" descr="A graph of a rental price&#10;&#10;AI-generated content may be incorrect.">
            <a:extLst>
              <a:ext uri="{FF2B5EF4-FFF2-40B4-BE49-F238E27FC236}">
                <a16:creationId xmlns:a16="http://schemas.microsoft.com/office/drawing/2014/main" id="{0328B81E-973E-0254-FDAA-1AB3E3E8E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438"/>
          <a:stretch/>
        </p:blipFill>
        <p:spPr bwMode="auto">
          <a:xfrm>
            <a:off x="2826656" y="1315917"/>
            <a:ext cx="6538688" cy="4593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041112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Template-Office-for-National-Statistics_2024.potx" id="{1C3C8E54-2849-4D92-A00A-E5E0229F1609}" vid="{2A75A3BC-9C49-4C70-AD4E-B63C70EFC8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ad9e9b-094e-4e28-a531-a9347e52656d">
      <Terms xmlns="http://schemas.microsoft.com/office/infopath/2007/PartnerControls"/>
    </lcf76f155ced4ddcb4097134ff3c332f>
    <TaxCatchAll xmlns="f7114dc9-3656-4078-9b02-d3edc6607e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957A285DCCB4EA90AB5370714CD06" ma:contentTypeVersion="15" ma:contentTypeDescription="Create a new document." ma:contentTypeScope="" ma:versionID="66992a114338bef115a74d3f53edcc3d">
  <xsd:schema xmlns:xsd="http://www.w3.org/2001/XMLSchema" xmlns:xs="http://www.w3.org/2001/XMLSchema" xmlns:p="http://schemas.microsoft.com/office/2006/metadata/properties" xmlns:ns2="dead9e9b-094e-4e28-a531-a9347e52656d" xmlns:ns3="f7114dc9-3656-4078-9b02-d3edc6607efc" targetNamespace="http://schemas.microsoft.com/office/2006/metadata/properties" ma:root="true" ma:fieldsID="f8eb8cc35846a69769c27ac04b04f1a4" ns2:_="" ns3:_="">
    <xsd:import namespace="dead9e9b-094e-4e28-a531-a9347e52656d"/>
    <xsd:import namespace="f7114dc9-3656-4078-9b02-d3edc6607e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d9e9b-094e-4e28-a531-a9347e526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14dc9-3656-4078-9b02-d3edc6607ef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0554822-39a4-4dd2-8a59-1eed9d9cc9e7}" ma:internalName="TaxCatchAll" ma:showField="CatchAllData" ma:web="f7114dc9-3656-4078-9b02-d3edc6607e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2A49C4-36C2-46AE-AF2D-71D329A79291}"/>
</file>

<file path=customXml/itemProps2.xml><?xml version="1.0" encoding="utf-8"?>
<ds:datastoreItem xmlns:ds="http://schemas.openxmlformats.org/officeDocument/2006/customXml" ds:itemID="{7A690315-82D3-4C81-BDFA-3475E6801330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78e85a8-2b9d-4d17-a107-4d33a02284c3"/>
    <ds:schemaRef ds:uri="http://schemas.microsoft.com/office/infopath/2007/PartnerControls"/>
    <ds:schemaRef ds:uri="e182b503-b204-4cc9-be02-78c0dd1d9d19"/>
  </ds:schemaRefs>
</ds:datastoreItem>
</file>

<file path=customXml/itemProps3.xml><?xml version="1.0" encoding="utf-8"?>
<ds:datastoreItem xmlns:ds="http://schemas.openxmlformats.org/officeDocument/2006/customXml" ds:itemID="{A5CEAD5F-98B1-48EA-8CC0-46E543E1C933}"/>
</file>

<file path=docMetadata/LabelInfo.xml><?xml version="1.0" encoding="utf-8"?>
<clbl:labelList xmlns:clbl="http://schemas.microsoft.com/office/2020/mipLabelMetadata">
  <clbl:label id="{078807bf-ce82-4688-bce0-0d811684dc46}" enabled="0" method="" siteId="{078807bf-ce82-4688-bce0-0d811684dc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Widescreen-Powerpoint-Template-Office-for-National-Statistics_2021</Template>
  <TotalTime>141</TotalTime>
  <Words>514</Words>
  <Application>Microsoft Office PowerPoint</Application>
  <PresentationFormat>Widescreen</PresentationFormat>
  <Paragraphs>136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Cambria Math</vt:lpstr>
      <vt:lpstr>Open Sans</vt:lpstr>
      <vt:lpstr>Wingdings</vt:lpstr>
      <vt:lpstr>ONS</vt:lpstr>
      <vt:lpstr>Improving housing price inflation statistics: developing methods and using new data sources</vt:lpstr>
      <vt:lpstr>Recent developments at ONS</vt:lpstr>
      <vt:lpstr>HPI and PIPR: generating the price index</vt:lpstr>
      <vt:lpstr>Rents development</vt:lpstr>
      <vt:lpstr>Rents development</vt:lpstr>
      <vt:lpstr>Regression model: UK-wide or per country?</vt:lpstr>
      <vt:lpstr>Rents development: OLS, WLS or random forest?</vt:lpstr>
      <vt:lpstr>Rents development: why did we select OLS?</vt:lpstr>
      <vt:lpstr>Results: PIPR vs IPHRP</vt:lpstr>
      <vt:lpstr>UK HPI development</vt:lpstr>
      <vt:lpstr>UK HPI: source of new build over-estimation</vt:lpstr>
      <vt:lpstr>UK HPI: imputation options</vt:lpstr>
      <vt:lpstr>UK HPI: imputation investigation</vt:lpstr>
      <vt:lpstr>UK HPI: selected imputation improvement</vt:lpstr>
      <vt:lpstr>UK HPI: selected imputation improvement</vt:lpstr>
      <vt:lpstr>Results: UK new build annual inflation</vt:lpstr>
      <vt:lpstr>Results: UK new build annual inflation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North, Aimee</dc:creator>
  <cp:lastModifiedBy>North, Aimee</cp:lastModifiedBy>
  <cp:revision>3</cp:revision>
  <cp:lastPrinted>2018-12-19T10:37:59Z</cp:lastPrinted>
  <dcterms:created xsi:type="dcterms:W3CDTF">2025-11-16T10:44:29Z</dcterms:created>
  <dcterms:modified xsi:type="dcterms:W3CDTF">2025-12-01T12:03:38Z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0x0101008B9957A285DCCB4EA90AB5370714CD06</vt:lpwstr>
  </property>
  <property fmtid="{D5CDD505-2E9C-101B-9397-08002B2CF9AE}" pid="3" name="MediaServiceImageTags">
    <vt:lpwstr/>
  </property>
</Properties>
</file>