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256" r:id="rId2"/>
    <p:sldId id="257" r:id="rId3"/>
    <p:sldId id="258" r:id="rId4"/>
    <p:sldId id="259" r:id="rId5"/>
    <p:sldId id="529" r:id="rId6"/>
    <p:sldId id="493" r:id="rId7"/>
    <p:sldId id="520" r:id="rId8"/>
    <p:sldId id="266" r:id="rId9"/>
    <p:sldId id="267" r:id="rId10"/>
    <p:sldId id="526" r:id="rId11"/>
    <p:sldId id="521" r:id="rId12"/>
    <p:sldId id="523" r:id="rId13"/>
    <p:sldId id="524" r:id="rId14"/>
    <p:sldId id="525" r:id="rId15"/>
    <p:sldId id="522" r:id="rId16"/>
    <p:sldId id="274" r:id="rId17"/>
    <p:sldId id="510" r:id="rId18"/>
  </p:sldIdLst>
  <p:sldSz cx="12192000" cy="6858000"/>
  <p:notesSz cx="6858000" cy="9144000"/>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 Ting" initials="LT" lastIdx="3" clrIdx="0">
    <p:extLst>
      <p:ext uri="{19B8F6BF-5375-455C-9EA6-DF929625EA0E}">
        <p15:presenceInfo xmlns:p15="http://schemas.microsoft.com/office/powerpoint/2012/main" userId="S-1-5-21-1089300992-792545653-2354756378-109608" providerId="AD"/>
      </p:ext>
    </p:extLst>
  </p:cmAuthor>
  <p:cmAuthor id="2" name="Elliott, Luke" initials="EL" lastIdx="3" clrIdx="1">
    <p:extLst>
      <p:ext uri="{19B8F6BF-5375-455C-9EA6-DF929625EA0E}">
        <p15:presenceInfo xmlns:p15="http://schemas.microsoft.com/office/powerpoint/2012/main" userId="S-1-5-21-1089300992-792545653-2354756378-10659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3B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0DC042-46F4-48CD-BCA5-AA9BDFBECEE6}" v="12" dt="2025-11-28T11:38:23.8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733" autoAdjust="0"/>
  </p:normalViewPr>
  <p:slideViewPr>
    <p:cSldViewPr snapToGrid="0">
      <p:cViewPr varScale="1">
        <p:scale>
          <a:sx n="113" d="100"/>
          <a:sy n="113" d="100"/>
        </p:scale>
        <p:origin x="2635" y="3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ng Li" userId="b741fae9f19de8e4" providerId="LiveId" clId="{0DF25BA2-1EC4-4B7D-AC33-6AD238B4960B}"/>
    <pc:docChg chg="undo custSel addSld delSld modSld">
      <pc:chgData name="Ting Li" userId="b741fae9f19de8e4" providerId="LiveId" clId="{0DF25BA2-1EC4-4B7D-AC33-6AD238B4960B}" dt="2025-11-28T11:45:45.123" v="264" actId="1076"/>
      <pc:docMkLst>
        <pc:docMk/>
      </pc:docMkLst>
      <pc:sldChg chg="addSp delSp modSp mod">
        <pc:chgData name="Ting Li" userId="b741fae9f19de8e4" providerId="LiveId" clId="{0DF25BA2-1EC4-4B7D-AC33-6AD238B4960B}" dt="2025-11-28T11:20:19.068" v="186" actId="14100"/>
        <pc:sldMkLst>
          <pc:docMk/>
          <pc:sldMk cId="0" sldId="259"/>
        </pc:sldMkLst>
        <pc:spChg chg="add del mod">
          <ac:chgData name="Ting Li" userId="b741fae9f19de8e4" providerId="LiveId" clId="{0DF25BA2-1EC4-4B7D-AC33-6AD238B4960B}" dt="2025-11-28T11:04:05.870" v="35" actId="11529"/>
          <ac:spMkLst>
            <pc:docMk/>
            <pc:sldMk cId="0" sldId="259"/>
            <ac:spMk id="3" creationId="{C88ABE63-130A-6B61-954B-75E9B99B1D3B}"/>
          </ac:spMkLst>
        </pc:spChg>
        <pc:spChg chg="mod">
          <ac:chgData name="Ting Li" userId="b741fae9f19de8e4" providerId="LiveId" clId="{0DF25BA2-1EC4-4B7D-AC33-6AD238B4960B}" dt="2025-11-28T11:09:33.098" v="105" actId="1076"/>
          <ac:spMkLst>
            <pc:docMk/>
            <pc:sldMk cId="0" sldId="259"/>
            <ac:spMk id="4" creationId="{00000000-0000-0000-0000-000000000000}"/>
          </ac:spMkLst>
        </pc:spChg>
        <pc:spChg chg="add del mod">
          <ac:chgData name="Ting Li" userId="b741fae9f19de8e4" providerId="LiveId" clId="{0DF25BA2-1EC4-4B7D-AC33-6AD238B4960B}" dt="2025-11-28T11:16:54.302" v="167" actId="478"/>
          <ac:spMkLst>
            <pc:docMk/>
            <pc:sldMk cId="0" sldId="259"/>
            <ac:spMk id="5" creationId="{00000000-0000-0000-0000-000000000000}"/>
          </ac:spMkLst>
        </pc:spChg>
        <pc:spChg chg="add del mod">
          <ac:chgData name="Ting Li" userId="b741fae9f19de8e4" providerId="LiveId" clId="{0DF25BA2-1EC4-4B7D-AC33-6AD238B4960B}" dt="2025-11-28T11:06:11.128" v="86" actId="21"/>
          <ac:spMkLst>
            <pc:docMk/>
            <pc:sldMk cId="0" sldId="259"/>
            <ac:spMk id="7" creationId="{D4E728AB-FC09-1317-0C4B-530D2FE663E3}"/>
          </ac:spMkLst>
        </pc:spChg>
        <pc:spChg chg="add">
          <ac:chgData name="Ting Li" userId="b741fae9f19de8e4" providerId="LiveId" clId="{0DF25BA2-1EC4-4B7D-AC33-6AD238B4960B}" dt="2025-11-28T11:07:09.425" v="87" actId="11529"/>
          <ac:spMkLst>
            <pc:docMk/>
            <pc:sldMk cId="0" sldId="259"/>
            <ac:spMk id="8" creationId="{4F2601BA-FDF5-72F9-37DA-C3C905183EFB}"/>
          </ac:spMkLst>
        </pc:spChg>
        <pc:spChg chg="add del mod">
          <ac:chgData name="Ting Li" userId="b741fae9f19de8e4" providerId="LiveId" clId="{0DF25BA2-1EC4-4B7D-AC33-6AD238B4960B}" dt="2025-11-28T11:16:42.537" v="166" actId="47"/>
          <ac:spMkLst>
            <pc:docMk/>
            <pc:sldMk cId="0" sldId="259"/>
            <ac:spMk id="9" creationId="{D4E728AB-FC09-1317-0C4B-530D2FE663E3}"/>
          </ac:spMkLst>
        </pc:spChg>
        <pc:spChg chg="add mod">
          <ac:chgData name="Ting Li" userId="b741fae9f19de8e4" providerId="LiveId" clId="{0DF25BA2-1EC4-4B7D-AC33-6AD238B4960B}" dt="2025-11-28T11:16:40.470" v="163"/>
          <ac:spMkLst>
            <pc:docMk/>
            <pc:sldMk cId="0" sldId="259"/>
            <ac:spMk id="10" creationId="{E56C04FE-280E-12FF-9358-035FEE06E89A}"/>
          </ac:spMkLst>
        </pc:spChg>
        <pc:spChg chg="add del mod">
          <ac:chgData name="Ting Li" userId="b741fae9f19de8e4" providerId="LiveId" clId="{0DF25BA2-1EC4-4B7D-AC33-6AD238B4960B}" dt="2025-11-28T11:18:22.263" v="168" actId="478"/>
          <ac:spMkLst>
            <pc:docMk/>
            <pc:sldMk cId="0" sldId="259"/>
            <ac:spMk id="12" creationId="{590CDC19-5874-117E-1537-22826E3B496A}"/>
          </ac:spMkLst>
        </pc:spChg>
        <pc:spChg chg="add mod">
          <ac:chgData name="Ting Li" userId="b741fae9f19de8e4" providerId="LiveId" clId="{0DF25BA2-1EC4-4B7D-AC33-6AD238B4960B}" dt="2025-11-28T11:20:19.068" v="186" actId="14100"/>
          <ac:spMkLst>
            <pc:docMk/>
            <pc:sldMk cId="0" sldId="259"/>
            <ac:spMk id="13" creationId="{E56C04FE-280E-12FF-9358-035FEE06E89A}"/>
          </ac:spMkLst>
        </pc:spChg>
      </pc:sldChg>
      <pc:sldChg chg="addSp delSp modSp mod">
        <pc:chgData name="Ting Li" userId="b741fae9f19de8e4" providerId="LiveId" clId="{0DF25BA2-1EC4-4B7D-AC33-6AD238B4960B}" dt="2025-11-28T11:38:28.761" v="262" actId="1076"/>
        <pc:sldMkLst>
          <pc:docMk/>
          <pc:sldMk cId="0" sldId="267"/>
        </pc:sldMkLst>
        <pc:spChg chg="add mod">
          <ac:chgData name="Ting Li" userId="b741fae9f19de8e4" providerId="LiveId" clId="{0DF25BA2-1EC4-4B7D-AC33-6AD238B4960B}" dt="2025-11-28T11:38:28.761" v="262" actId="1076"/>
          <ac:spMkLst>
            <pc:docMk/>
            <pc:sldMk cId="0" sldId="267"/>
            <ac:spMk id="4" creationId="{1B6BB19F-E1D7-02C8-157F-73C8007379AB}"/>
          </ac:spMkLst>
        </pc:spChg>
        <pc:spChg chg="del mod">
          <ac:chgData name="Ting Li" userId="b741fae9f19de8e4" providerId="LiveId" clId="{0DF25BA2-1EC4-4B7D-AC33-6AD238B4960B}" dt="2025-11-28T11:38:23.518" v="260" actId="478"/>
          <ac:spMkLst>
            <pc:docMk/>
            <pc:sldMk cId="0" sldId="267"/>
            <ac:spMk id="11" creationId="{773F7BB4-54A6-44BE-82EB-EDC10F61B49A}"/>
          </ac:spMkLst>
        </pc:spChg>
        <pc:picChg chg="mod">
          <ac:chgData name="Ting Li" userId="b741fae9f19de8e4" providerId="LiveId" clId="{0DF25BA2-1EC4-4B7D-AC33-6AD238B4960B}" dt="2025-11-28T11:35:06.378" v="258" actId="1076"/>
          <ac:picMkLst>
            <pc:docMk/>
            <pc:sldMk cId="0" sldId="267"/>
            <ac:picMk id="3" creationId="{BC7375AE-44B1-FC19-131D-19D6D120E244}"/>
          </ac:picMkLst>
        </pc:picChg>
      </pc:sldChg>
      <pc:sldChg chg="modSp mod">
        <pc:chgData name="Ting Li" userId="b741fae9f19de8e4" providerId="LiveId" clId="{0DF25BA2-1EC4-4B7D-AC33-6AD238B4960B}" dt="2025-11-28T11:34:18.189" v="254" actId="1076"/>
        <pc:sldMkLst>
          <pc:docMk/>
          <pc:sldMk cId="698171464" sldId="493"/>
        </pc:sldMkLst>
        <pc:spChg chg="mod">
          <ac:chgData name="Ting Li" userId="b741fae9f19de8e4" providerId="LiveId" clId="{0DF25BA2-1EC4-4B7D-AC33-6AD238B4960B}" dt="2025-11-28T11:34:11.406" v="252" actId="207"/>
          <ac:spMkLst>
            <pc:docMk/>
            <pc:sldMk cId="698171464" sldId="493"/>
            <ac:spMk id="48" creationId="{0DB207B3-5A44-8844-901C-ED673FD0A2E9}"/>
          </ac:spMkLst>
        </pc:spChg>
        <pc:picChg chg="mod">
          <ac:chgData name="Ting Li" userId="b741fae9f19de8e4" providerId="LiveId" clId="{0DF25BA2-1EC4-4B7D-AC33-6AD238B4960B}" dt="2025-11-28T11:34:18.189" v="254" actId="1076"/>
          <ac:picMkLst>
            <pc:docMk/>
            <pc:sldMk cId="698171464" sldId="493"/>
            <ac:picMk id="3" creationId="{E46A72E5-6526-D282-DFDC-5050A13F7048}"/>
          </ac:picMkLst>
        </pc:picChg>
      </pc:sldChg>
      <pc:sldChg chg="addSp delSp modSp del mod">
        <pc:chgData name="Ting Li" userId="b741fae9f19de8e4" providerId="LiveId" clId="{0DF25BA2-1EC4-4B7D-AC33-6AD238B4960B}" dt="2025-11-28T11:23:50.556" v="204" actId="2696"/>
        <pc:sldMkLst>
          <pc:docMk/>
          <pc:sldMk cId="677887250" sldId="518"/>
        </pc:sldMkLst>
        <pc:spChg chg="add del mod">
          <ac:chgData name="Ting Li" userId="b741fae9f19de8e4" providerId="LiveId" clId="{0DF25BA2-1EC4-4B7D-AC33-6AD238B4960B}" dt="2025-11-28T11:21:29.689" v="188" actId="478"/>
          <ac:spMkLst>
            <pc:docMk/>
            <pc:sldMk cId="677887250" sldId="518"/>
            <ac:spMk id="3" creationId="{142C5C2B-05AC-D249-27D9-B580B204964F}"/>
          </ac:spMkLst>
        </pc:spChg>
        <pc:spChg chg="add del mod">
          <ac:chgData name="Ting Li" userId="b741fae9f19de8e4" providerId="LiveId" clId="{0DF25BA2-1EC4-4B7D-AC33-6AD238B4960B}" dt="2025-11-28T11:23:01.744" v="197" actId="21"/>
          <ac:spMkLst>
            <pc:docMk/>
            <pc:sldMk cId="677887250" sldId="518"/>
            <ac:spMk id="4" creationId="{6568FC13-F342-3BCF-5C3F-BDA19B39DBC3}"/>
          </ac:spMkLst>
        </pc:spChg>
        <pc:spChg chg="del mod">
          <ac:chgData name="Ting Li" userId="b741fae9f19de8e4" providerId="LiveId" clId="{0DF25BA2-1EC4-4B7D-AC33-6AD238B4960B}" dt="2025-11-28T11:20:48.772" v="187" actId="21"/>
          <ac:spMkLst>
            <pc:docMk/>
            <pc:sldMk cId="677887250" sldId="518"/>
            <ac:spMk id="5" creationId="{C50BDA9E-7D0D-64AA-DAA5-065B45140E30}"/>
          </ac:spMkLst>
        </pc:spChg>
        <pc:spChg chg="add del mod">
          <ac:chgData name="Ting Li" userId="b741fae9f19de8e4" providerId="LiveId" clId="{0DF25BA2-1EC4-4B7D-AC33-6AD238B4960B}" dt="2025-11-28T11:21:37.817" v="190" actId="478"/>
          <ac:spMkLst>
            <pc:docMk/>
            <pc:sldMk cId="677887250" sldId="518"/>
            <ac:spMk id="7" creationId="{E964C020-5548-AE26-DCF4-3D00A297C93C}"/>
          </ac:spMkLst>
        </pc:spChg>
        <pc:spChg chg="add del mod">
          <ac:chgData name="Ting Li" userId="b741fae9f19de8e4" providerId="LiveId" clId="{0DF25BA2-1EC4-4B7D-AC33-6AD238B4960B}" dt="2025-11-28T11:23:01.744" v="197" actId="21"/>
          <ac:spMkLst>
            <pc:docMk/>
            <pc:sldMk cId="677887250" sldId="518"/>
            <ac:spMk id="9" creationId="{4530C193-6009-6456-CF7E-BCAA384A29F0}"/>
          </ac:spMkLst>
        </pc:spChg>
        <pc:picChg chg="add del mod">
          <ac:chgData name="Ting Li" userId="b741fae9f19de8e4" providerId="LiveId" clId="{0DF25BA2-1EC4-4B7D-AC33-6AD238B4960B}" dt="2025-11-28T11:23:47.224" v="203" actId="478"/>
          <ac:picMkLst>
            <pc:docMk/>
            <pc:sldMk cId="677887250" sldId="518"/>
            <ac:picMk id="10" creationId="{DF62244A-84F4-2612-F188-EB41E0366EB0}"/>
          </ac:picMkLst>
        </pc:picChg>
        <pc:picChg chg="del">
          <ac:chgData name="Ting Li" userId="b741fae9f19de8e4" providerId="LiveId" clId="{0DF25BA2-1EC4-4B7D-AC33-6AD238B4960B}" dt="2025-11-28T11:23:14.635" v="198" actId="478"/>
          <ac:picMkLst>
            <pc:docMk/>
            <pc:sldMk cId="677887250" sldId="518"/>
            <ac:picMk id="20" creationId="{F0AD8386-14D1-1934-D371-550C80944A1C}"/>
          </ac:picMkLst>
        </pc:picChg>
      </pc:sldChg>
      <pc:sldChg chg="modSp mod">
        <pc:chgData name="Ting Li" userId="b741fae9f19de8e4" providerId="LiveId" clId="{0DF25BA2-1EC4-4B7D-AC33-6AD238B4960B}" dt="2025-11-28T11:34:54.093" v="256" actId="207"/>
        <pc:sldMkLst>
          <pc:docMk/>
          <pc:sldMk cId="2133945464" sldId="520"/>
        </pc:sldMkLst>
        <pc:spChg chg="mod">
          <ac:chgData name="Ting Li" userId="b741fae9f19de8e4" providerId="LiveId" clId="{0DF25BA2-1EC4-4B7D-AC33-6AD238B4960B}" dt="2025-11-28T11:34:54.093" v="256" actId="207"/>
          <ac:spMkLst>
            <pc:docMk/>
            <pc:sldMk cId="2133945464" sldId="520"/>
            <ac:spMk id="48" creationId="{061BFED0-7137-BCEC-491B-4922520CFDE0}"/>
          </ac:spMkLst>
        </pc:spChg>
        <pc:picChg chg="mod">
          <ac:chgData name="Ting Li" userId="b741fae9f19de8e4" providerId="LiveId" clId="{0DF25BA2-1EC4-4B7D-AC33-6AD238B4960B}" dt="2025-11-28T11:34:26.525" v="255" actId="14100"/>
          <ac:picMkLst>
            <pc:docMk/>
            <pc:sldMk cId="2133945464" sldId="520"/>
            <ac:picMk id="6" creationId="{45C8307E-7075-CAD9-864E-664B3FDC1CF5}"/>
          </ac:picMkLst>
        </pc:picChg>
      </pc:sldChg>
      <pc:sldChg chg="modSp mod">
        <pc:chgData name="Ting Li" userId="b741fae9f19de8e4" providerId="LiveId" clId="{0DF25BA2-1EC4-4B7D-AC33-6AD238B4960B}" dt="2025-11-28T11:45:45.123" v="264" actId="1076"/>
        <pc:sldMkLst>
          <pc:docMk/>
          <pc:sldMk cId="156693507" sldId="524"/>
        </pc:sldMkLst>
        <pc:spChg chg="mod">
          <ac:chgData name="Ting Li" userId="b741fae9f19de8e4" providerId="LiveId" clId="{0DF25BA2-1EC4-4B7D-AC33-6AD238B4960B}" dt="2025-11-28T11:45:45.123" v="264" actId="1076"/>
          <ac:spMkLst>
            <pc:docMk/>
            <pc:sldMk cId="156693507" sldId="524"/>
            <ac:spMk id="7" creationId="{DA07AFAC-67CF-B2F9-2B43-2BE9A237BB24}"/>
          </ac:spMkLst>
        </pc:spChg>
      </pc:sldChg>
      <pc:sldChg chg="delSp modSp add del mod setBg delDesignElem">
        <pc:chgData name="Ting Li" userId="b741fae9f19de8e4" providerId="LiveId" clId="{0DF25BA2-1EC4-4B7D-AC33-6AD238B4960B}" dt="2025-11-28T11:29:07.254" v="226" actId="2696"/>
        <pc:sldMkLst>
          <pc:docMk/>
          <pc:sldMk cId="3296120008" sldId="527"/>
        </pc:sldMkLst>
        <pc:spChg chg="mod">
          <ac:chgData name="Ting Li" userId="b741fae9f19de8e4" providerId="LiveId" clId="{0DF25BA2-1EC4-4B7D-AC33-6AD238B4960B}" dt="2025-11-28T11:25:31.145" v="218" actId="255"/>
          <ac:spMkLst>
            <pc:docMk/>
            <pc:sldMk cId="3296120008" sldId="527"/>
            <ac:spMk id="4" creationId="{6568FC13-F342-3BCF-5C3F-BDA19B39DBC3}"/>
          </ac:spMkLst>
        </pc:spChg>
        <pc:spChg chg="del">
          <ac:chgData name="Ting Li" userId="b741fae9f19de8e4" providerId="LiveId" clId="{0DF25BA2-1EC4-4B7D-AC33-6AD238B4960B}" dt="2025-11-28T11:24:00.317" v="206"/>
          <ac:spMkLst>
            <pc:docMk/>
            <pc:sldMk cId="3296120008" sldId="527"/>
            <ac:spMk id="10" creationId="{ECC07320-C2CA-4E29-8481-9D9E143C7788}"/>
          </ac:spMkLst>
        </pc:spChg>
        <pc:spChg chg="del">
          <ac:chgData name="Ting Li" userId="b741fae9f19de8e4" providerId="LiveId" clId="{0DF25BA2-1EC4-4B7D-AC33-6AD238B4960B}" dt="2025-11-28T11:24:00.317" v="206"/>
          <ac:spMkLst>
            <pc:docMk/>
            <pc:sldMk cId="3296120008" sldId="527"/>
            <ac:spMk id="12" creationId="{178FB36B-5BFE-42CA-BC60-1115E0D95EEC}"/>
          </ac:spMkLst>
        </pc:spChg>
        <pc:picChg chg="mod">
          <ac:chgData name="Ting Li" userId="b741fae9f19de8e4" providerId="LiveId" clId="{0DF25BA2-1EC4-4B7D-AC33-6AD238B4960B}" dt="2025-11-28T11:26:29.041" v="223" actId="14100"/>
          <ac:picMkLst>
            <pc:docMk/>
            <pc:sldMk cId="3296120008" sldId="527"/>
            <ac:picMk id="6" creationId="{DF62244A-84F4-2612-F188-EB41E0366EB0}"/>
          </ac:picMkLst>
        </pc:picChg>
      </pc:sldChg>
      <pc:sldChg chg="delSp modSp add del mod setBg delDesignElem">
        <pc:chgData name="Ting Li" userId="b741fae9f19de8e4" providerId="LiveId" clId="{0DF25BA2-1EC4-4B7D-AC33-6AD238B4960B}" dt="2025-11-28T11:30:43.302" v="238" actId="2696"/>
        <pc:sldMkLst>
          <pc:docMk/>
          <pc:sldMk cId="2183320278" sldId="528"/>
        </pc:sldMkLst>
        <pc:spChg chg="mod">
          <ac:chgData name="Ting Li" userId="b741fae9f19de8e4" providerId="LiveId" clId="{0DF25BA2-1EC4-4B7D-AC33-6AD238B4960B}" dt="2025-11-28T11:29:30.315" v="229" actId="1076"/>
          <ac:spMkLst>
            <pc:docMk/>
            <pc:sldMk cId="2183320278" sldId="528"/>
            <ac:spMk id="4" creationId="{6568FC13-F342-3BCF-5C3F-BDA19B39DBC3}"/>
          </ac:spMkLst>
        </pc:spChg>
        <pc:spChg chg="mod">
          <ac:chgData name="Ting Li" userId="b741fae9f19de8e4" providerId="LiveId" clId="{0DF25BA2-1EC4-4B7D-AC33-6AD238B4960B}" dt="2025-11-28T11:30:10.150" v="236" actId="108"/>
          <ac:spMkLst>
            <pc:docMk/>
            <pc:sldMk cId="2183320278" sldId="528"/>
            <ac:spMk id="8" creationId="{C50BDA9E-7D0D-64AA-DAA5-065B45140E30}"/>
          </ac:spMkLst>
        </pc:spChg>
        <pc:spChg chg="del">
          <ac:chgData name="Ting Li" userId="b741fae9f19de8e4" providerId="LiveId" clId="{0DF25BA2-1EC4-4B7D-AC33-6AD238B4960B}" dt="2025-11-28T11:29:02.060" v="225"/>
          <ac:spMkLst>
            <pc:docMk/>
            <pc:sldMk cId="2183320278" sldId="528"/>
            <ac:spMk id="17" creationId="{327D73B4-9F5C-4A64-A179-51B9500CB8B5}"/>
          </ac:spMkLst>
        </pc:spChg>
        <pc:spChg chg="del">
          <ac:chgData name="Ting Li" userId="b741fae9f19de8e4" providerId="LiveId" clId="{0DF25BA2-1EC4-4B7D-AC33-6AD238B4960B}" dt="2025-11-28T11:29:02.060" v="225"/>
          <ac:spMkLst>
            <pc:docMk/>
            <pc:sldMk cId="2183320278" sldId="528"/>
            <ac:spMk id="19" creationId="{C1F06963-6374-4B48-844F-071A9BAAAE02}"/>
          </ac:spMkLst>
        </pc:spChg>
        <pc:spChg chg="del">
          <ac:chgData name="Ting Li" userId="b741fae9f19de8e4" providerId="LiveId" clId="{0DF25BA2-1EC4-4B7D-AC33-6AD238B4960B}" dt="2025-11-28T11:29:02.060" v="225"/>
          <ac:spMkLst>
            <pc:docMk/>
            <pc:sldMk cId="2183320278" sldId="528"/>
            <ac:spMk id="21" creationId="{6CB927A4-E432-4310-9CD5-E89FF5063179}"/>
          </ac:spMkLst>
        </pc:spChg>
        <pc:spChg chg="del">
          <ac:chgData name="Ting Li" userId="b741fae9f19de8e4" providerId="LiveId" clId="{0DF25BA2-1EC4-4B7D-AC33-6AD238B4960B}" dt="2025-11-28T11:29:02.060" v="225"/>
          <ac:spMkLst>
            <pc:docMk/>
            <pc:sldMk cId="2183320278" sldId="528"/>
            <ac:spMk id="23" creationId="{1453BF6C-B012-48B7-B4E8-6D7AC7C27D02}"/>
          </ac:spMkLst>
        </pc:spChg>
        <pc:spChg chg="del">
          <ac:chgData name="Ting Li" userId="b741fae9f19de8e4" providerId="LiveId" clId="{0DF25BA2-1EC4-4B7D-AC33-6AD238B4960B}" dt="2025-11-28T11:29:02.060" v="225"/>
          <ac:spMkLst>
            <pc:docMk/>
            <pc:sldMk cId="2183320278" sldId="528"/>
            <ac:spMk id="25" creationId="{E3020543-B24B-4EC4-8FFC-8DD88EEA91A8}"/>
          </ac:spMkLst>
        </pc:spChg>
        <pc:cxnChg chg="del">
          <ac:chgData name="Ting Li" userId="b741fae9f19de8e4" providerId="LiveId" clId="{0DF25BA2-1EC4-4B7D-AC33-6AD238B4960B}" dt="2025-11-28T11:29:02.060" v="225"/>
          <ac:cxnSpMkLst>
            <pc:docMk/>
            <pc:sldMk cId="2183320278" sldId="528"/>
            <ac:cxnSpMk id="27" creationId="{C49DA8F6-BCC1-4447-B54C-57856834B94B}"/>
          </ac:cxnSpMkLst>
        </pc:cxnChg>
      </pc:sldChg>
      <pc:sldChg chg="delSp add del setBg delDesignElem">
        <pc:chgData name="Ting Li" userId="b741fae9f19de8e4" providerId="LiveId" clId="{0DF25BA2-1EC4-4B7D-AC33-6AD238B4960B}" dt="2025-11-28T11:25:53.311" v="221" actId="2696"/>
        <pc:sldMkLst>
          <pc:docMk/>
          <pc:sldMk cId="2625850306" sldId="528"/>
        </pc:sldMkLst>
        <pc:spChg chg="del">
          <ac:chgData name="Ting Li" userId="b741fae9f19de8e4" providerId="LiveId" clId="{0DF25BA2-1EC4-4B7D-AC33-6AD238B4960B}" dt="2025-11-28T11:25:47.302" v="220"/>
          <ac:spMkLst>
            <pc:docMk/>
            <pc:sldMk cId="2625850306" sldId="528"/>
            <ac:spMk id="10" creationId="{ECC07320-C2CA-4E29-8481-9D9E143C7788}"/>
          </ac:spMkLst>
        </pc:spChg>
        <pc:spChg chg="del">
          <ac:chgData name="Ting Li" userId="b741fae9f19de8e4" providerId="LiveId" clId="{0DF25BA2-1EC4-4B7D-AC33-6AD238B4960B}" dt="2025-11-28T11:25:47.302" v="220"/>
          <ac:spMkLst>
            <pc:docMk/>
            <pc:sldMk cId="2625850306" sldId="528"/>
            <ac:spMk id="12" creationId="{178FB36B-5BFE-42CA-BC60-1115E0D95EEC}"/>
          </ac:spMkLst>
        </pc:spChg>
      </pc:sldChg>
      <pc:sldChg chg="modSp add mod">
        <pc:chgData name="Ting Li" userId="b741fae9f19de8e4" providerId="LiveId" clId="{0DF25BA2-1EC4-4B7D-AC33-6AD238B4960B}" dt="2025-11-28T11:33:31.805" v="251" actId="255"/>
        <pc:sldMkLst>
          <pc:docMk/>
          <pc:sldMk cId="3414151635" sldId="529"/>
        </pc:sldMkLst>
        <pc:spChg chg="mod">
          <ac:chgData name="Ting Li" userId="b741fae9f19de8e4" providerId="LiveId" clId="{0DF25BA2-1EC4-4B7D-AC33-6AD238B4960B}" dt="2025-11-28T11:32:40.022" v="250" actId="1076"/>
          <ac:spMkLst>
            <pc:docMk/>
            <pc:sldMk cId="3414151635" sldId="529"/>
            <ac:spMk id="4" creationId="{6568FC13-F342-3BCF-5C3F-BDA19B39DBC3}"/>
          </ac:spMkLst>
        </pc:spChg>
        <pc:spChg chg="mod">
          <ac:chgData name="Ting Li" userId="b741fae9f19de8e4" providerId="LiveId" clId="{0DF25BA2-1EC4-4B7D-AC33-6AD238B4960B}" dt="2025-11-28T11:33:31.805" v="251" actId="255"/>
          <ac:spMkLst>
            <pc:docMk/>
            <pc:sldMk cId="3414151635" sldId="529"/>
            <ac:spMk id="8" creationId="{C50BDA9E-7D0D-64AA-DAA5-065B45140E30}"/>
          </ac:spMkLst>
        </pc:spChg>
        <pc:picChg chg="mod">
          <ac:chgData name="Ting Li" userId="b741fae9f19de8e4" providerId="LiveId" clId="{0DF25BA2-1EC4-4B7D-AC33-6AD238B4960B}" dt="2025-11-28T11:31:33.268" v="244" actId="1076"/>
          <ac:picMkLst>
            <pc:docMk/>
            <pc:sldMk cId="3414151635" sldId="529"/>
            <ac:picMk id="6" creationId="{DF62244A-84F4-2612-F188-EB41E0366EB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FE96B0-59A1-4F51-8D02-87E268C9A5C5}" type="datetimeFigureOut">
              <a:rPr lang="en-AU" smtClean="0"/>
              <a:t>23/11/2025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E556AF-4E2E-4163-9C2B-985600CAE910}" type="slidenum">
              <a:rPr lang="en-AU" smtClean="0"/>
              <a:t>‹#›</a:t>
            </a:fld>
            <a:endParaRPr lang="en-AU"/>
          </a:p>
        </p:txBody>
      </p:sp>
    </p:spTree>
    <p:extLst>
      <p:ext uri="{BB962C8B-B14F-4D97-AF65-F5344CB8AC3E}">
        <p14:creationId xmlns:p14="http://schemas.microsoft.com/office/powerpoint/2010/main" val="3874299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1E556AF-4E2E-4163-9C2B-985600CAE910}" type="slidenum">
              <a:rPr lang="en-AU" smtClean="0"/>
              <a:t>1</a:t>
            </a:fld>
            <a:endParaRPr lang="en-AU"/>
          </a:p>
        </p:txBody>
      </p:sp>
    </p:spTree>
    <p:extLst>
      <p:ext uri="{BB962C8B-B14F-4D97-AF65-F5344CB8AC3E}">
        <p14:creationId xmlns:p14="http://schemas.microsoft.com/office/powerpoint/2010/main" val="18628173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A397B9-B6E6-63C2-8102-A0F9546D34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AC0D5D-DB3D-0893-DDB0-7FB631AF7A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6E19EA-F836-E522-EC0B-23DFA58C5954}"/>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81DB6A45-D42C-761F-99AC-0DA4D0B4B6D6}"/>
              </a:ext>
            </a:extLst>
          </p:cNvPr>
          <p:cNvSpPr>
            <a:spLocks noGrp="1"/>
          </p:cNvSpPr>
          <p:nvPr>
            <p:ph type="sldNum" sz="quarter" idx="5"/>
          </p:nvPr>
        </p:nvSpPr>
        <p:spPr/>
        <p:txBody>
          <a:bodyPr/>
          <a:lstStyle/>
          <a:p>
            <a:fld id="{D1E556AF-4E2E-4163-9C2B-985600CAE910}" type="slidenum">
              <a:rPr lang="en-AU" smtClean="0"/>
              <a:t>13</a:t>
            </a:fld>
            <a:endParaRPr lang="en-AU"/>
          </a:p>
        </p:txBody>
      </p:sp>
    </p:spTree>
    <p:extLst>
      <p:ext uri="{BB962C8B-B14F-4D97-AF65-F5344CB8AC3E}">
        <p14:creationId xmlns:p14="http://schemas.microsoft.com/office/powerpoint/2010/main" val="10748484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E93FA0-BB37-0818-2701-754B64E670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FB1BE0-CB9E-889E-67B5-D97AA5CC8C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1959B4-21DE-CDD2-4488-481EF493D05C}"/>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93969054-4ED5-21CD-5144-8F3E72E47DCB}"/>
              </a:ext>
            </a:extLst>
          </p:cNvPr>
          <p:cNvSpPr>
            <a:spLocks noGrp="1"/>
          </p:cNvSpPr>
          <p:nvPr>
            <p:ph type="sldNum" sz="quarter" idx="5"/>
          </p:nvPr>
        </p:nvSpPr>
        <p:spPr/>
        <p:txBody>
          <a:bodyPr/>
          <a:lstStyle/>
          <a:p>
            <a:fld id="{D1E556AF-4E2E-4163-9C2B-985600CAE910}" type="slidenum">
              <a:rPr lang="en-AU" smtClean="0"/>
              <a:t>14</a:t>
            </a:fld>
            <a:endParaRPr lang="en-AU"/>
          </a:p>
        </p:txBody>
      </p:sp>
    </p:spTree>
    <p:extLst>
      <p:ext uri="{BB962C8B-B14F-4D97-AF65-F5344CB8AC3E}">
        <p14:creationId xmlns:p14="http://schemas.microsoft.com/office/powerpoint/2010/main" val="13041026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68F5DA-F444-9EF9-E514-1776DC0C3C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DEA876-5543-EAB8-5B02-AFD6669BD9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CC8657-5C88-825C-2472-36AA42CDE22C}"/>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9C892D15-B4DE-49BD-3E79-AB017B66496B}"/>
              </a:ext>
            </a:extLst>
          </p:cNvPr>
          <p:cNvSpPr>
            <a:spLocks noGrp="1"/>
          </p:cNvSpPr>
          <p:nvPr>
            <p:ph type="sldNum" sz="quarter" idx="5"/>
          </p:nvPr>
        </p:nvSpPr>
        <p:spPr/>
        <p:txBody>
          <a:bodyPr/>
          <a:lstStyle/>
          <a:p>
            <a:fld id="{D1E556AF-4E2E-4163-9C2B-985600CAE910}" type="slidenum">
              <a:rPr lang="en-AU" smtClean="0"/>
              <a:t>15</a:t>
            </a:fld>
            <a:endParaRPr lang="en-AU"/>
          </a:p>
        </p:txBody>
      </p:sp>
    </p:spTree>
    <p:extLst>
      <p:ext uri="{BB962C8B-B14F-4D97-AF65-F5344CB8AC3E}">
        <p14:creationId xmlns:p14="http://schemas.microsoft.com/office/powerpoint/2010/main" val="11290968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1E556AF-4E2E-4163-9C2B-985600CAE910}" type="slidenum">
              <a:rPr lang="en-AU" smtClean="0"/>
              <a:t>16</a:t>
            </a:fld>
            <a:endParaRPr lang="en-AU"/>
          </a:p>
        </p:txBody>
      </p:sp>
    </p:spTree>
    <p:extLst>
      <p:ext uri="{BB962C8B-B14F-4D97-AF65-F5344CB8AC3E}">
        <p14:creationId xmlns:p14="http://schemas.microsoft.com/office/powerpoint/2010/main" val="36346986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1E556AF-4E2E-4163-9C2B-985600CAE910}" type="slidenum">
              <a:rPr lang="en-AU" smtClean="0"/>
              <a:t>4</a:t>
            </a:fld>
            <a:endParaRPr lang="en-AU"/>
          </a:p>
        </p:txBody>
      </p:sp>
    </p:spTree>
    <p:extLst>
      <p:ext uri="{BB962C8B-B14F-4D97-AF65-F5344CB8AC3E}">
        <p14:creationId xmlns:p14="http://schemas.microsoft.com/office/powerpoint/2010/main" val="1958596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FAAF9032-5597-3042-A2EA-4E24F1F56884}" type="slidenum">
              <a:rPr lang="en-US" smtClean="0"/>
              <a:t>6</a:t>
            </a:fld>
            <a:endParaRPr lang="en-US"/>
          </a:p>
        </p:txBody>
      </p:sp>
    </p:spTree>
    <p:extLst>
      <p:ext uri="{BB962C8B-B14F-4D97-AF65-F5344CB8AC3E}">
        <p14:creationId xmlns:p14="http://schemas.microsoft.com/office/powerpoint/2010/main" val="11241074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9FA022-83FB-F5AA-2EF9-E93F29BFAC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888CC1-A339-C5D2-2D3F-480DC49524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CF068D-80FC-FB71-8921-6B896C115392}"/>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BF5936D3-4296-A407-6872-36BEF313F079}"/>
              </a:ext>
            </a:extLst>
          </p:cNvPr>
          <p:cNvSpPr>
            <a:spLocks noGrp="1"/>
          </p:cNvSpPr>
          <p:nvPr>
            <p:ph type="sldNum" sz="quarter" idx="10"/>
          </p:nvPr>
        </p:nvSpPr>
        <p:spPr/>
        <p:txBody>
          <a:bodyPr/>
          <a:lstStyle/>
          <a:p>
            <a:fld id="{FAAF9032-5597-3042-A2EA-4E24F1F56884}" type="slidenum">
              <a:rPr lang="en-US" smtClean="0"/>
              <a:t>7</a:t>
            </a:fld>
            <a:endParaRPr lang="en-US"/>
          </a:p>
        </p:txBody>
      </p:sp>
    </p:spTree>
    <p:extLst>
      <p:ext uri="{BB962C8B-B14F-4D97-AF65-F5344CB8AC3E}">
        <p14:creationId xmlns:p14="http://schemas.microsoft.com/office/powerpoint/2010/main" val="62141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1E556AF-4E2E-4163-9C2B-985600CAE910}" type="slidenum">
              <a:rPr lang="en-AU" smtClean="0"/>
              <a:t>8</a:t>
            </a:fld>
            <a:endParaRPr lang="en-AU"/>
          </a:p>
        </p:txBody>
      </p:sp>
    </p:spTree>
    <p:extLst>
      <p:ext uri="{BB962C8B-B14F-4D97-AF65-F5344CB8AC3E}">
        <p14:creationId xmlns:p14="http://schemas.microsoft.com/office/powerpoint/2010/main" val="26392740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1E556AF-4E2E-4163-9C2B-985600CAE910}" type="slidenum">
              <a:rPr lang="en-AU" smtClean="0"/>
              <a:t>9</a:t>
            </a:fld>
            <a:endParaRPr lang="en-AU"/>
          </a:p>
        </p:txBody>
      </p:sp>
    </p:spTree>
    <p:extLst>
      <p:ext uri="{BB962C8B-B14F-4D97-AF65-F5344CB8AC3E}">
        <p14:creationId xmlns:p14="http://schemas.microsoft.com/office/powerpoint/2010/main" val="4008289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054DC9-FC8A-E645-17F1-32AB803AA9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F3212E-DE20-021F-7532-8482B246E8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62299A-EEA3-9C7F-24B2-CF93862AC45C}"/>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54139102-7C5A-2E65-4D91-3A7E0F96CA94}"/>
              </a:ext>
            </a:extLst>
          </p:cNvPr>
          <p:cNvSpPr>
            <a:spLocks noGrp="1"/>
          </p:cNvSpPr>
          <p:nvPr>
            <p:ph type="sldNum" sz="quarter" idx="5"/>
          </p:nvPr>
        </p:nvSpPr>
        <p:spPr/>
        <p:txBody>
          <a:bodyPr/>
          <a:lstStyle/>
          <a:p>
            <a:fld id="{D1E556AF-4E2E-4163-9C2B-985600CAE910}" type="slidenum">
              <a:rPr lang="en-AU" smtClean="0"/>
              <a:t>10</a:t>
            </a:fld>
            <a:endParaRPr lang="en-AU"/>
          </a:p>
        </p:txBody>
      </p:sp>
    </p:spTree>
    <p:extLst>
      <p:ext uri="{BB962C8B-B14F-4D97-AF65-F5344CB8AC3E}">
        <p14:creationId xmlns:p14="http://schemas.microsoft.com/office/powerpoint/2010/main" val="26850480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CFD3AE-8E42-4358-52A3-7EE127A778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3946AD-9DB0-969E-6D8E-824F729A8C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5E6A11-ABA8-1972-90B1-52C261AADF09}"/>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40949D51-4B4A-D52C-7D4C-1831DE265FBC}"/>
              </a:ext>
            </a:extLst>
          </p:cNvPr>
          <p:cNvSpPr>
            <a:spLocks noGrp="1"/>
          </p:cNvSpPr>
          <p:nvPr>
            <p:ph type="sldNum" sz="quarter" idx="5"/>
          </p:nvPr>
        </p:nvSpPr>
        <p:spPr/>
        <p:txBody>
          <a:bodyPr/>
          <a:lstStyle/>
          <a:p>
            <a:fld id="{D1E556AF-4E2E-4163-9C2B-985600CAE910}" type="slidenum">
              <a:rPr lang="en-AU" smtClean="0"/>
              <a:t>11</a:t>
            </a:fld>
            <a:endParaRPr lang="en-AU"/>
          </a:p>
        </p:txBody>
      </p:sp>
    </p:spTree>
    <p:extLst>
      <p:ext uri="{BB962C8B-B14F-4D97-AF65-F5344CB8AC3E}">
        <p14:creationId xmlns:p14="http://schemas.microsoft.com/office/powerpoint/2010/main" val="26246762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420AB8-D853-78D8-B48C-4D639CB65E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F1FD8B-9004-45EE-7516-84E9A5343A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EAEB3E-25C8-DE96-CAF3-D969ACB7B4F5}"/>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88701170-E92E-061F-DE00-24B708865A6E}"/>
              </a:ext>
            </a:extLst>
          </p:cNvPr>
          <p:cNvSpPr>
            <a:spLocks noGrp="1"/>
          </p:cNvSpPr>
          <p:nvPr>
            <p:ph type="sldNum" sz="quarter" idx="5"/>
          </p:nvPr>
        </p:nvSpPr>
        <p:spPr/>
        <p:txBody>
          <a:bodyPr/>
          <a:lstStyle/>
          <a:p>
            <a:fld id="{D1E556AF-4E2E-4163-9C2B-985600CAE910}" type="slidenum">
              <a:rPr lang="en-AU" smtClean="0"/>
              <a:t>12</a:t>
            </a:fld>
            <a:endParaRPr lang="en-AU"/>
          </a:p>
        </p:txBody>
      </p:sp>
    </p:spTree>
    <p:extLst>
      <p:ext uri="{BB962C8B-B14F-4D97-AF65-F5344CB8AC3E}">
        <p14:creationId xmlns:p14="http://schemas.microsoft.com/office/powerpoint/2010/main" val="2283031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layout 1">
    <p:bg>
      <p:bgPr>
        <a:solidFill>
          <a:schemeClr val="bg1">
            <a:alpha val="100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idx="10"/>
          </p:nvPr>
        </p:nvSpPr>
        <p:spPr>
          <a:xfrm>
            <a:off x="1423670" y="1612265"/>
            <a:ext cx="8296275" cy="2017395"/>
          </a:xfrm>
          <a:prstGeom prst="rect">
            <a:avLst/>
          </a:prstGeom>
          <a:noFill/>
          <a:ln w="0" cmpd="sng">
            <a:noFill/>
            <a:prstDash val="solid"/>
          </a:ln>
        </p:spPr>
        <p:txBody>
          <a:bodyPr vert="horz" lIns="0" tIns="41910" rIns="0" bIns="0" anchor="t"/>
          <a:lstStyle/>
          <a:p>
            <a:pPr marL="0" marR="0" indent="0" algn="l">
              <a:lnSpc>
                <a:spcPts val="5200"/>
              </a:lnSpc>
              <a:spcAft>
                <a:spcPts val="0"/>
              </a:spcAft>
            </a:pPr>
            <a:r>
              <a:rPr lang="en-US" sz="4800" b="1" spc="-25">
                <a:solidFill>
                  <a:srgbClr val="FFFFFF"/>
                </a:solidFill>
                <a:latin typeface="Arial" panose="02020603050405020304" pitchFamily="2"/>
              </a:rPr>
              <a:t>Experimental research on building an Australian health activity satellite account </a:t>
            </a:r>
          </a:p>
        </p:txBody>
      </p:sp>
      <p:sp>
        <p:nvSpPr>
          <p:cNvPr id="5" name="Text Placeholder 4"/>
          <p:cNvSpPr>
            <a:spLocks noGrp="1"/>
          </p:cNvSpPr>
          <p:nvPr>
            <p:ph type="body" idx="10"/>
          </p:nvPr>
        </p:nvSpPr>
        <p:spPr>
          <a:xfrm>
            <a:off x="0" y="4788535"/>
            <a:ext cx="12192000" cy="1370965"/>
          </a:xfrm>
          <a:prstGeom prst="rect">
            <a:avLst/>
          </a:prstGeom>
          <a:noFill/>
          <a:ln w="0" cmpd="sng">
            <a:noFill/>
            <a:prstDash val="solid"/>
          </a:ln>
        </p:spPr>
        <p:txBody>
          <a:bodyPr vert="horz" lIns="0" tIns="107315" rIns="0" bIns="0" anchor="t"/>
          <a:lstStyle/>
          <a:p>
            <a:pPr marL="1417320" marR="0" indent="0" algn="l">
              <a:lnSpc>
                <a:spcPts val="2700"/>
              </a:lnSpc>
              <a:spcAft>
                <a:spcPts val="0"/>
              </a:spcAft>
            </a:pPr>
            <a:r>
              <a:rPr lang="en-US" sz="2400" spc="-5">
                <a:solidFill>
                  <a:srgbClr val="000000"/>
                </a:solidFill>
                <a:latin typeface="Arial" panose="02020603050405020304" pitchFamily="2"/>
              </a:rPr>
              <a:t>Ting Li and Mary Farrugia </a:t>
            </a:r>
          </a:p>
          <a:p>
            <a:pPr marL="1417320" marR="0" indent="0" algn="l">
              <a:lnSpc>
                <a:spcPts val="2700"/>
              </a:lnSpc>
              <a:spcBef>
                <a:spcPts val="875"/>
              </a:spcBef>
              <a:spcAft>
                <a:spcPts val="0"/>
              </a:spcAft>
            </a:pPr>
            <a:r>
              <a:rPr lang="en-US" sz="2400" spc="-5">
                <a:solidFill>
                  <a:srgbClr val="000000"/>
                </a:solidFill>
                <a:latin typeface="Arial" panose="02020603050405020304" pitchFamily="2"/>
              </a:rPr>
              <a:t>Health Economics and Research Division </a:t>
            </a:r>
          </a:p>
          <a:p>
            <a:pPr marL="1417320" marR="0" indent="0" algn="l">
              <a:lnSpc>
                <a:spcPts val="2700"/>
              </a:lnSpc>
              <a:spcBef>
                <a:spcPts val="850"/>
              </a:spcBef>
              <a:spcAft>
                <a:spcPts val="5"/>
              </a:spcAft>
            </a:pPr>
            <a:r>
              <a:rPr lang="en-US" sz="2400" spc="-10">
                <a:solidFill>
                  <a:srgbClr val="000000"/>
                </a:solidFill>
                <a:latin typeface="Arial" panose="02020603050405020304" pitchFamily="2"/>
              </a:rPr>
              <a:t>Department of Health </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FE74C-AA6E-8D26-515A-B02A3DA014C2}"/>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9C2B5A68-3362-6214-AAC5-1B853961195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464C014-E321-CAD3-D310-21B9E58D3635}"/>
              </a:ext>
            </a:extLst>
          </p:cNvPr>
          <p:cNvSpPr>
            <a:spLocks noGrp="1"/>
          </p:cNvSpPr>
          <p:nvPr>
            <p:ph type="dt" sz="half" idx="10"/>
          </p:nvPr>
        </p:nvSpPr>
        <p:spPr/>
        <p:txBody>
          <a:bodyPr/>
          <a:lstStyle/>
          <a:p>
            <a:fld id="{B5EEC091-9292-4BFA-B7F5-E91C1B2ADE01}" type="datetimeFigureOut">
              <a:rPr lang="en-AU" smtClean="0"/>
              <a:t>28/11/2025</a:t>
            </a:fld>
            <a:endParaRPr lang="en-AU"/>
          </a:p>
        </p:txBody>
      </p:sp>
      <p:sp>
        <p:nvSpPr>
          <p:cNvPr id="5" name="Footer Placeholder 4">
            <a:extLst>
              <a:ext uri="{FF2B5EF4-FFF2-40B4-BE49-F238E27FC236}">
                <a16:creationId xmlns:a16="http://schemas.microsoft.com/office/drawing/2014/main" id="{7E2EBF66-C177-8271-E83C-AAA5A7F64F2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44193F4-43E2-B3D6-E0D4-CE36077738E1}"/>
              </a:ext>
            </a:extLst>
          </p:cNvPr>
          <p:cNvSpPr>
            <a:spLocks noGrp="1"/>
          </p:cNvSpPr>
          <p:nvPr>
            <p:ph type="sldNum" sz="quarter" idx="12"/>
          </p:nvPr>
        </p:nvSpPr>
        <p:spPr/>
        <p:txBody>
          <a:bodyPr/>
          <a:lstStyle/>
          <a:p>
            <a:fld id="{6DAAF41D-68F6-4400-BB79-4E321FDBF680}" type="slidenum">
              <a:rPr lang="en-AU" smtClean="0"/>
              <a:t>‹#›</a:t>
            </a:fld>
            <a:endParaRPr lang="en-AU"/>
          </a:p>
        </p:txBody>
      </p:sp>
    </p:spTree>
    <p:extLst>
      <p:ext uri="{BB962C8B-B14F-4D97-AF65-F5344CB8AC3E}">
        <p14:creationId xmlns:p14="http://schemas.microsoft.com/office/powerpoint/2010/main" val="2693708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layout 2">
    <p:bg>
      <p:bgPr>
        <a:solidFill>
          <a:schemeClr val="bg1">
            <a:alpha val="10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2435225" y="2451100"/>
            <a:ext cx="6858000" cy="1181100"/>
          </a:xfrm>
          <a:prstGeom prst="rect">
            <a:avLst/>
          </a:prstGeom>
          <a:noFill/>
          <a:ln w="0" cmpd="sng">
            <a:noFill/>
            <a:prstDash val="solid"/>
          </a:ln>
        </p:spPr>
        <p:txBody>
          <a:bodyPr vert="horz" lIns="0" tIns="5715" rIns="0" bIns="0" anchor="t">
            <a:normAutofit fontScale="95000"/>
          </a:bodyPr>
          <a:lstStyle/>
          <a:p>
            <a:pPr marL="0" marR="0" indent="0" algn="ctr">
              <a:lnSpc>
                <a:spcPts val="2300"/>
              </a:lnSpc>
              <a:spcAft>
                <a:spcPts val="0"/>
              </a:spcAft>
            </a:pPr>
            <a:r>
              <a:rPr lang="en-US" sz="1800" b="1" spc="0">
                <a:solidFill>
                  <a:srgbClr val="000000"/>
                </a:solidFill>
                <a:latin typeface="Times New Roman" panose="02020603050405020304" pitchFamily="1"/>
              </a:rPr>
              <a:t>This paper shares preliminary research and statistics on measuring </a:t>
            </a:r>
            <a:br/>
            <a:r>
              <a:rPr lang="en-US" sz="1800" b="1" spc="0">
                <a:solidFill>
                  <a:srgbClr val="000000"/>
                </a:solidFill>
                <a:latin typeface="Times New Roman" panose="02020603050405020304" pitchFamily="1"/>
              </a:rPr>
              <a:t>health activity from a satellite accounts perspective. The views </a:t>
            </a:r>
            <a:br/>
            <a:r>
              <a:rPr lang="en-US" sz="1800" b="1" spc="0">
                <a:solidFill>
                  <a:srgbClr val="000000"/>
                </a:solidFill>
                <a:latin typeface="Times New Roman" panose="02020603050405020304" pitchFamily="1"/>
              </a:rPr>
              <a:t>expressed in this paper are those of the authors and do not necessarily </a:t>
            </a:r>
            <a:br/>
            <a:r>
              <a:rPr lang="en-US" sz="1800" b="1" spc="0">
                <a:solidFill>
                  <a:srgbClr val="000000"/>
                </a:solidFill>
                <a:latin typeface="Times New Roman" panose="02020603050405020304" pitchFamily="1"/>
              </a:rPr>
              <a:t>reflect the opinions of the Department of Health. </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layout 3">
    <p:bg>
      <p:bgPr>
        <a:solidFill>
          <a:schemeClr val="bg1">
            <a:alpha val="10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838200" y="685800"/>
            <a:ext cx="10807700" cy="820420"/>
          </a:xfrm>
          <a:prstGeom prst="rect">
            <a:avLst/>
          </a:prstGeom>
          <a:noFill/>
          <a:ln w="0" cmpd="sng">
            <a:noFill/>
            <a:prstDash val="solid"/>
          </a:ln>
        </p:spPr>
        <p:txBody>
          <a:bodyPr vert="horz" lIns="0" tIns="19685" rIns="0" bIns="0" anchor="t">
            <a:normAutofit fontScale="95000"/>
          </a:bodyPr>
          <a:lstStyle/>
          <a:p>
            <a:pPr marL="91440" marR="0" indent="0" algn="l">
              <a:lnSpc>
                <a:spcPts val="5000"/>
              </a:lnSpc>
              <a:spcAft>
                <a:spcPts val="1250"/>
              </a:spcAft>
            </a:pPr>
            <a:r>
              <a:rPr lang="en-US" sz="4400" b="1" spc="0">
                <a:solidFill>
                  <a:srgbClr val="000000"/>
                </a:solidFill>
                <a:latin typeface="Arial" panose="02020603050405020304" pitchFamily="2"/>
              </a:rPr>
              <a:t>Outline </a:t>
            </a:r>
          </a:p>
        </p:txBody>
      </p:sp>
      <p:sp>
        <p:nvSpPr>
          <p:cNvPr id="3" name="Text Placeholder 2"/>
          <p:cNvSpPr>
            <a:spLocks noGrp="1"/>
          </p:cNvSpPr>
          <p:nvPr>
            <p:ph type="body" idx="10"/>
          </p:nvPr>
        </p:nvSpPr>
        <p:spPr>
          <a:xfrm>
            <a:off x="838200" y="1506220"/>
            <a:ext cx="10807700" cy="3903980"/>
          </a:xfrm>
          <a:prstGeom prst="rect">
            <a:avLst/>
          </a:prstGeom>
          <a:noFill/>
          <a:ln w="0" cmpd="sng">
            <a:noFill/>
            <a:prstDash val="solid"/>
          </a:ln>
        </p:spPr>
        <p:txBody>
          <a:bodyPr vert="horz" lIns="0" tIns="318135" rIns="0" bIns="0" anchor="t"/>
          <a:lstStyle/>
          <a:p>
            <a:pPr marL="91440" marR="0" indent="274320" algn="l">
              <a:lnSpc>
                <a:spcPts val="3400"/>
              </a:lnSpc>
              <a:spcAft>
                <a:spcPts val="0"/>
              </a:spcAft>
              <a:buFont typeface="Symbol"/>
              <a:buChar char="·"/>
            </a:pPr>
            <a:r>
              <a:rPr lang="en-US" sz="2800" spc="-45">
                <a:solidFill>
                  <a:srgbClr val="000000"/>
                </a:solidFill>
                <a:latin typeface="Arial" panose="02020603050405020304" pitchFamily="2"/>
              </a:rPr>
              <a:t>Background </a:t>
            </a:r>
          </a:p>
          <a:p>
            <a:pPr marL="91440" marR="0" indent="274320" algn="l">
              <a:lnSpc>
                <a:spcPts val="3400"/>
              </a:lnSpc>
              <a:spcBef>
                <a:spcPts val="575"/>
              </a:spcBef>
              <a:spcAft>
                <a:spcPts val="0"/>
              </a:spcAft>
              <a:buFont typeface="Symbol"/>
              <a:buChar char="·"/>
            </a:pPr>
            <a:r>
              <a:rPr lang="en-US" sz="2800" spc="-15">
                <a:solidFill>
                  <a:srgbClr val="000000"/>
                </a:solidFill>
                <a:latin typeface="Arial" panose="02020603050405020304" pitchFamily="2"/>
              </a:rPr>
              <a:t>Why is this work important? </a:t>
            </a:r>
          </a:p>
          <a:p>
            <a:pPr marL="91440" marR="0" indent="274320" algn="l">
              <a:lnSpc>
                <a:spcPts val="3400"/>
              </a:lnSpc>
              <a:spcBef>
                <a:spcPts val="595"/>
              </a:spcBef>
              <a:spcAft>
                <a:spcPts val="0"/>
              </a:spcAft>
              <a:buFont typeface="Symbol"/>
              <a:buChar char="·"/>
            </a:pPr>
            <a:r>
              <a:rPr lang="en-US" sz="2800" spc="-10">
                <a:solidFill>
                  <a:srgbClr val="000000"/>
                </a:solidFill>
                <a:latin typeface="Arial" panose="02020603050405020304" pitchFamily="2"/>
              </a:rPr>
              <a:t>The main difference with the System of Health Accounts </a:t>
            </a:r>
          </a:p>
          <a:p>
            <a:pPr marL="91440" marR="0" indent="274320" algn="l">
              <a:lnSpc>
                <a:spcPts val="3400"/>
              </a:lnSpc>
              <a:spcBef>
                <a:spcPts val="600"/>
              </a:spcBef>
              <a:spcAft>
                <a:spcPts val="0"/>
              </a:spcAft>
              <a:buFont typeface="Symbol"/>
              <a:buChar char="·"/>
            </a:pPr>
            <a:r>
              <a:rPr lang="en-US" sz="2800" spc="-35">
                <a:solidFill>
                  <a:srgbClr val="000000"/>
                </a:solidFill>
                <a:latin typeface="Arial" panose="02020603050405020304" pitchFamily="2"/>
              </a:rPr>
              <a:t>Methodology </a:t>
            </a:r>
          </a:p>
          <a:p>
            <a:pPr marL="91440" marR="0" indent="274320" algn="l">
              <a:lnSpc>
                <a:spcPts val="3400"/>
              </a:lnSpc>
              <a:spcBef>
                <a:spcPts val="570"/>
              </a:spcBef>
              <a:spcAft>
                <a:spcPts val="0"/>
              </a:spcAft>
              <a:buFont typeface="Symbol"/>
              <a:buChar char="·"/>
            </a:pPr>
            <a:r>
              <a:rPr lang="en-US" sz="2800" spc="-30">
                <a:solidFill>
                  <a:srgbClr val="000000"/>
                </a:solidFill>
                <a:latin typeface="Arial" panose="02020603050405020304" pitchFamily="2"/>
              </a:rPr>
              <a:t>Key findings </a:t>
            </a:r>
          </a:p>
          <a:p>
            <a:pPr marL="91440" marR="0" indent="274320" algn="l">
              <a:lnSpc>
                <a:spcPts val="3400"/>
              </a:lnSpc>
              <a:spcBef>
                <a:spcPts val="600"/>
              </a:spcBef>
              <a:spcAft>
                <a:spcPts val="0"/>
              </a:spcAft>
              <a:buFont typeface="Symbol"/>
              <a:buChar char="·"/>
            </a:pPr>
            <a:r>
              <a:rPr lang="en-US" sz="2800" spc="-10">
                <a:solidFill>
                  <a:srgbClr val="000000"/>
                </a:solidFill>
                <a:latin typeface="Arial" panose="02020603050405020304" pitchFamily="2"/>
              </a:rPr>
              <a:t>Conclusion and future study </a:t>
            </a:r>
          </a:p>
          <a:p>
            <a:pPr marL="91440" marR="0" indent="274320" algn="l">
              <a:lnSpc>
                <a:spcPts val="3400"/>
              </a:lnSpc>
              <a:spcBef>
                <a:spcPts val="595"/>
              </a:spcBef>
              <a:spcAft>
                <a:spcPts val="605"/>
              </a:spcAft>
              <a:buFont typeface="Symbol"/>
              <a:buChar char="·"/>
            </a:pPr>
            <a:r>
              <a:rPr lang="en-US" sz="2800" spc="-15">
                <a:solidFill>
                  <a:srgbClr val="000000"/>
                </a:solidFill>
                <a:latin typeface="Arial" panose="02020603050405020304" pitchFamily="2"/>
              </a:rPr>
              <a:t>Questions/ Feedback </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layout 4">
    <p:bg>
      <p:bgPr>
        <a:solidFill>
          <a:schemeClr val="bg1">
            <a:alpha val="100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idx="10"/>
          </p:nvPr>
        </p:nvSpPr>
        <p:spPr>
          <a:xfrm>
            <a:off x="682625" y="0"/>
            <a:ext cx="5394960" cy="1442085"/>
          </a:xfrm>
          <a:prstGeom prst="rect">
            <a:avLst/>
          </a:prstGeom>
          <a:noFill/>
          <a:ln w="0" cmpd="sng">
            <a:noFill/>
            <a:prstDash val="solid"/>
          </a:ln>
        </p:spPr>
        <p:txBody>
          <a:bodyPr vert="horz" lIns="0" tIns="705485" rIns="0" bIns="0" anchor="t">
            <a:normAutofit fontScale="95000"/>
          </a:bodyPr>
          <a:lstStyle/>
          <a:p>
            <a:pPr marL="274320" marR="0" indent="0" algn="l">
              <a:lnSpc>
                <a:spcPts val="5000"/>
              </a:lnSpc>
              <a:spcAft>
                <a:spcPts val="740"/>
              </a:spcAft>
            </a:pPr>
            <a:r>
              <a:rPr lang="en-US" sz="4400" b="1" spc="60">
                <a:solidFill>
                  <a:srgbClr val="843B0D"/>
                </a:solidFill>
                <a:latin typeface="Arial" panose="02020603050405020304" pitchFamily="2"/>
              </a:rPr>
              <a:t>Background </a:t>
            </a:r>
          </a:p>
        </p:txBody>
      </p:sp>
      <p:sp>
        <p:nvSpPr>
          <p:cNvPr id="5" name="Text Placeholder 4"/>
          <p:cNvSpPr>
            <a:spLocks noGrp="1"/>
          </p:cNvSpPr>
          <p:nvPr>
            <p:ph type="body" idx="10"/>
          </p:nvPr>
        </p:nvSpPr>
        <p:spPr>
          <a:xfrm>
            <a:off x="682625" y="1442085"/>
            <a:ext cx="7047230" cy="4751705"/>
          </a:xfrm>
          <a:prstGeom prst="rect">
            <a:avLst/>
          </a:prstGeom>
          <a:noFill/>
          <a:ln w="0" cmpd="sng">
            <a:noFill/>
            <a:prstDash val="solid"/>
          </a:ln>
        </p:spPr>
        <p:txBody>
          <a:bodyPr vert="horz" lIns="0" tIns="0" rIns="0" bIns="0" anchor="t">
            <a:normAutofit fontScale="95000"/>
          </a:bodyPr>
          <a:lstStyle/>
          <a:p>
            <a:pPr marL="274320" marR="182880" indent="274320" algn="l">
              <a:lnSpc>
                <a:spcPts val="2900"/>
              </a:lnSpc>
              <a:spcAft>
                <a:spcPts val="0"/>
              </a:spcAft>
              <a:buFont typeface="Symbol"/>
              <a:buChar char="·"/>
            </a:pPr>
            <a:r>
              <a:rPr lang="en-US" sz="2000" spc="0">
                <a:solidFill>
                  <a:srgbClr val="3A3838"/>
                </a:solidFill>
                <a:latin typeface="Arial" panose="02020603050405020304" pitchFamily="2"/>
              </a:rPr>
              <a:t>The Health sector is a vital component of the Australian economy and for the past decade its contribution has been growing markedly. </a:t>
            </a:r>
          </a:p>
          <a:p>
            <a:pPr marL="274320" marR="137160" indent="274320" algn="l">
              <a:lnSpc>
                <a:spcPts val="2900"/>
              </a:lnSpc>
              <a:spcBef>
                <a:spcPts val="5"/>
              </a:spcBef>
              <a:spcAft>
                <a:spcPts val="0"/>
              </a:spcAft>
              <a:buFont typeface="Symbol"/>
              <a:buChar char="·"/>
            </a:pPr>
            <a:r>
              <a:rPr lang="en-US" sz="2000" spc="0">
                <a:solidFill>
                  <a:srgbClr val="3A3838"/>
                </a:solidFill>
                <a:latin typeface="Arial" panose="02020603050405020304" pitchFamily="2"/>
              </a:rPr>
              <a:t>The current COVID-19 pandemic has created a further national focus on health and aged care related issues. The way the Australian economy produces health related goods and services has become the forefront of its efforts to reorientate its capability to combat this virus. </a:t>
            </a:r>
          </a:p>
          <a:p>
            <a:pPr marL="274320" marR="0" indent="274320" algn="l">
              <a:lnSpc>
                <a:spcPts val="2900"/>
              </a:lnSpc>
              <a:spcBef>
                <a:spcPts val="0"/>
              </a:spcBef>
              <a:spcAft>
                <a:spcPts val="5205"/>
              </a:spcAft>
              <a:buFont typeface="Symbol"/>
              <a:buChar char="·"/>
            </a:pPr>
            <a:r>
              <a:rPr lang="en-US" sz="2000" spc="45">
                <a:solidFill>
                  <a:srgbClr val="3A3838"/>
                </a:solidFill>
                <a:latin typeface="Arial" panose="02020603050405020304" pitchFamily="2"/>
              </a:rPr>
              <a:t>The economy will undoubtedly transition from this period, and understanding the aggregate linkages between different </a:t>
            </a:r>
            <a:r>
              <a:rPr lang="en-US" sz="2050" spc="45">
                <a:solidFill>
                  <a:srgbClr val="3A3838"/>
                </a:solidFill>
                <a:latin typeface="Arial" panose="02020603050405020304" pitchFamily="2"/>
              </a:rPr>
              <a:t>sectors through quantifying Australia’s health activity will </a:t>
            </a:r>
            <a:r>
              <a:rPr lang="en-US" sz="2000" spc="45">
                <a:solidFill>
                  <a:srgbClr val="3A3838"/>
                </a:solidFill>
                <a:latin typeface="Arial" panose="02020603050405020304" pitchFamily="2"/>
              </a:rPr>
              <a:t>provide insights in how to stimulate further economic growth. </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layout 11">
    <p:bg>
      <p:bgPr>
        <a:solidFill>
          <a:schemeClr val="bg1">
            <a:alpha val="10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969010" y="685800"/>
            <a:ext cx="3302000" cy="820420"/>
          </a:xfrm>
          <a:prstGeom prst="rect">
            <a:avLst/>
          </a:prstGeom>
          <a:noFill/>
          <a:ln w="0" cmpd="sng">
            <a:noFill/>
            <a:prstDash val="solid"/>
          </a:ln>
        </p:spPr>
        <p:txBody>
          <a:bodyPr vert="horz" lIns="0" tIns="19685" rIns="0" bIns="0" anchor="t">
            <a:normAutofit fontScale="95000"/>
          </a:bodyPr>
          <a:lstStyle/>
          <a:p>
            <a:pPr marL="0" marR="0" indent="0" algn="l">
              <a:lnSpc>
                <a:spcPts val="5000"/>
              </a:lnSpc>
              <a:spcAft>
                <a:spcPts val="1245"/>
              </a:spcAft>
            </a:pPr>
            <a:r>
              <a:rPr lang="en-US" sz="4400" b="1" spc="0">
                <a:solidFill>
                  <a:srgbClr val="000000"/>
                </a:solidFill>
                <a:latin typeface="Arial" panose="02020603050405020304" pitchFamily="2"/>
              </a:rPr>
              <a:t>Key findings </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layout 12">
    <p:bg>
      <p:bgPr>
        <a:solidFill>
          <a:schemeClr val="bg1">
            <a:alpha val="10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1377950" y="584200"/>
            <a:ext cx="9550400" cy="683895"/>
          </a:xfrm>
          <a:prstGeom prst="rect">
            <a:avLst/>
          </a:prstGeom>
          <a:noFill/>
          <a:ln w="0" cmpd="sng">
            <a:noFill/>
            <a:prstDash val="solid"/>
          </a:ln>
        </p:spPr>
        <p:txBody>
          <a:bodyPr vert="horz" lIns="0" tIns="7620" rIns="0" bIns="0" anchor="t"/>
          <a:lstStyle/>
          <a:p>
            <a:pPr marL="0" marR="0" indent="0" algn="l">
              <a:lnSpc>
                <a:spcPts val="3100"/>
              </a:lnSpc>
              <a:spcAft>
                <a:spcPts val="2155"/>
              </a:spcAft>
            </a:pPr>
            <a:r>
              <a:rPr lang="en-US" sz="2800" b="1" spc="-65">
                <a:solidFill>
                  <a:srgbClr val="000000"/>
                </a:solidFill>
                <a:latin typeface="Arial" panose="02020603050405020304" pitchFamily="2"/>
              </a:rPr>
              <a:t>Health activity 2010-11 to 2019-20, Satellite Accounts basis </a:t>
            </a:r>
          </a:p>
        </p:txBody>
      </p:sp>
      <p:sp>
        <p:nvSpPr>
          <p:cNvPr id="6" name="Text Placeholder 5"/>
          <p:cNvSpPr>
            <a:spLocks noGrp="1"/>
          </p:cNvSpPr>
          <p:nvPr>
            <p:ph type="body" idx="10"/>
          </p:nvPr>
        </p:nvSpPr>
        <p:spPr>
          <a:xfrm>
            <a:off x="5523230" y="5993765"/>
            <a:ext cx="6273800" cy="203835"/>
          </a:xfrm>
          <a:prstGeom prst="rect">
            <a:avLst/>
          </a:prstGeom>
          <a:noFill/>
          <a:ln w="0" cmpd="sng">
            <a:noFill/>
            <a:prstDash val="solid"/>
          </a:ln>
        </p:spPr>
        <p:txBody>
          <a:bodyPr vert="horz" lIns="0" tIns="20955" rIns="0" bIns="0" anchor="t"/>
          <a:lstStyle/>
          <a:p>
            <a:pPr marL="0" marR="0" indent="0" algn="l">
              <a:lnSpc>
                <a:spcPts val="1400"/>
              </a:lnSpc>
              <a:spcAft>
                <a:spcPts val="0"/>
              </a:spcAft>
            </a:pPr>
            <a:r>
              <a:rPr lang="en-US" sz="1400" spc="-5">
                <a:solidFill>
                  <a:srgbClr val="000000"/>
                </a:solidFill>
                <a:latin typeface="Calibri" panose="02020603050405020304" pitchFamily="2"/>
              </a:rPr>
              <a:t>Source: ABS cat. 5202, 5204, 5215, 5217, 5256, 5270, 8104, 8622; Author’s calculations </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layout 19">
    <p:bg>
      <p:bgPr>
        <a:solidFill>
          <a:schemeClr val="bg1">
            <a:alpha val="10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746760" y="1117600"/>
            <a:ext cx="10972800" cy="857885"/>
          </a:xfrm>
          <a:prstGeom prst="rect">
            <a:avLst/>
          </a:prstGeom>
          <a:noFill/>
          <a:ln w="0" cmpd="sng">
            <a:noFill/>
            <a:prstDash val="solid"/>
          </a:ln>
        </p:spPr>
        <p:txBody>
          <a:bodyPr vert="horz" lIns="0" tIns="20955" rIns="0" bIns="0" anchor="t">
            <a:normAutofit fontScale="95000"/>
          </a:bodyPr>
          <a:lstStyle/>
          <a:p>
            <a:pPr marL="91440" marR="0" indent="0" algn="l">
              <a:lnSpc>
                <a:spcPts val="5000"/>
              </a:lnSpc>
              <a:spcAft>
                <a:spcPts val="1570"/>
              </a:spcAft>
            </a:pPr>
            <a:r>
              <a:rPr lang="en-US" sz="4400" b="1" spc="65">
                <a:solidFill>
                  <a:srgbClr val="000000"/>
                </a:solidFill>
                <a:latin typeface="Arial" panose="02020603050405020304" pitchFamily="2"/>
              </a:rPr>
              <a:t>Conclusion </a:t>
            </a:r>
          </a:p>
        </p:txBody>
      </p:sp>
      <p:sp>
        <p:nvSpPr>
          <p:cNvPr id="3" name="Text Placeholder 2"/>
          <p:cNvSpPr>
            <a:spLocks noGrp="1"/>
          </p:cNvSpPr>
          <p:nvPr>
            <p:ph type="body" idx="10"/>
          </p:nvPr>
        </p:nvSpPr>
        <p:spPr>
          <a:xfrm>
            <a:off x="746760" y="1975485"/>
            <a:ext cx="10972800" cy="3079115"/>
          </a:xfrm>
          <a:prstGeom prst="rect">
            <a:avLst/>
          </a:prstGeom>
          <a:noFill/>
          <a:ln w="0" cmpd="sng">
            <a:noFill/>
            <a:prstDash val="solid"/>
          </a:ln>
        </p:spPr>
        <p:txBody>
          <a:bodyPr vert="horz" lIns="0" tIns="448310" rIns="0" bIns="0" anchor="t"/>
          <a:lstStyle/>
          <a:p>
            <a:pPr marL="457200" marR="731520" indent="274320" algn="l">
              <a:lnSpc>
                <a:spcPts val="2800"/>
              </a:lnSpc>
              <a:spcAft>
                <a:spcPts val="0"/>
              </a:spcAft>
              <a:buFont typeface="Symbol"/>
              <a:buChar char="·"/>
            </a:pPr>
            <a:r>
              <a:rPr lang="en-US" sz="2600" spc="0">
                <a:solidFill>
                  <a:srgbClr val="000000"/>
                </a:solidFill>
                <a:latin typeface="Arial" panose="02020603050405020304" pitchFamily="2"/>
              </a:rPr>
              <a:t>Health activity has significantly contributed and driven growth in the Australian economy over the past decade. </a:t>
            </a:r>
          </a:p>
          <a:p>
            <a:pPr marL="411480" marR="868680" indent="228600" algn="l">
              <a:lnSpc>
                <a:spcPts val="2800"/>
              </a:lnSpc>
              <a:spcBef>
                <a:spcPts val="1000"/>
              </a:spcBef>
              <a:spcAft>
                <a:spcPts val="20"/>
              </a:spcAft>
              <a:buFont typeface="Symbol"/>
              <a:buChar char="·"/>
            </a:pPr>
            <a:r>
              <a:rPr lang="en-US" sz="2600" spc="0">
                <a:solidFill>
                  <a:srgbClr val="000000"/>
                </a:solidFill>
                <a:latin typeface="Arial" panose="02020603050405020304" pitchFamily="2"/>
              </a:rPr>
              <a:t>The experimental health activity satellite accounts framework is an important step forward in filling the gaps between the System of National Accounts and the System of Health Accounts, and providing insight into its economic and social contribution on the Australian economy overall. </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layout 20">
    <p:bg>
      <p:bgPr>
        <a:solidFill>
          <a:schemeClr val="bg1">
            <a:alpha val="10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746760" y="1079500"/>
            <a:ext cx="10972800" cy="895985"/>
          </a:xfrm>
          <a:prstGeom prst="rect">
            <a:avLst/>
          </a:prstGeom>
          <a:noFill/>
          <a:ln w="0" cmpd="sng">
            <a:noFill/>
            <a:prstDash val="solid"/>
          </a:ln>
        </p:spPr>
        <p:txBody>
          <a:bodyPr vert="horz" lIns="0" tIns="69850" rIns="0" bIns="0" anchor="t">
            <a:normAutofit fontScale="95000"/>
          </a:bodyPr>
          <a:lstStyle/>
          <a:p>
            <a:pPr marL="137160" marR="0" indent="0" algn="l">
              <a:lnSpc>
                <a:spcPts val="4500"/>
              </a:lnSpc>
              <a:spcAft>
                <a:spcPts val="2040"/>
              </a:spcAft>
            </a:pPr>
            <a:r>
              <a:rPr lang="en-US" sz="4400" b="1" spc="0">
                <a:solidFill>
                  <a:srgbClr val="000000"/>
                </a:solidFill>
                <a:latin typeface="Calibri" panose="02020603050405020304" pitchFamily="2"/>
              </a:rPr>
              <a:t>Future study </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6F5A2E-B019-214E-9B99-03C4D6FC9CD0}" type="datetimeFigureOut">
              <a:rPr lang="en-US" smtClean="0"/>
              <a:t>11/23/2025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E7AC7D-DE47-D04B-810A-E333F322F2EB}" type="slidenum">
              <a:rPr lang="en-US" smtClean="0"/>
              <a:t>‹#›</a:t>
            </a:fld>
            <a:endParaRPr lang="en-US"/>
          </a:p>
        </p:txBody>
      </p:sp>
    </p:spTree>
    <p:extLst>
      <p:ext uri="{BB962C8B-B14F-4D97-AF65-F5344CB8AC3E}">
        <p14:creationId xmlns:p14="http://schemas.microsoft.com/office/powerpoint/2010/main" val="2505111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9" r:id="rId5"/>
    <p:sldLayoutId id="2147483660" r:id="rId6"/>
    <p:sldLayoutId id="2147483667" r:id="rId7"/>
    <p:sldLayoutId id="2147483668" r:id="rId8"/>
    <p:sldLayoutId id="2147483669" r:id="rId9"/>
    <p:sldLayoutId id="2147483670" r:id="rId10"/>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mailto:Ting.Li@communications.gov.au" TargetMode="External"/><Relationship Id="rId2" Type="http://schemas.openxmlformats.org/officeDocument/2006/relationships/image" Target="../media/image13.png"/><Relationship Id="rId1" Type="http://schemas.openxmlformats.org/officeDocument/2006/relationships/slideLayout" Target="../slideLayouts/slideLayout8.xml"/><Relationship Id="rId4" Type="http://schemas.openxmlformats.org/officeDocument/2006/relationships/hyperlink" Target="mailto:Mary.Farrugia@health.gov.a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3" name="Picture 2"/>
          <p:cNvPicPr/>
          <p:nvPr/>
        </p:nvPicPr>
        <p:blipFill>
          <a:blip r:embed="rId3"/>
          <a:stretch>
            <a:fillRect/>
          </a:stretch>
        </p:blipFill>
        <p:spPr>
          <a:xfrm>
            <a:off x="0" y="0"/>
            <a:ext cx="12192000" cy="4352290"/>
          </a:xfrm>
          <a:prstGeom prst="rect">
            <a:avLst/>
          </a:prstGeom>
        </p:spPr>
      </p:pic>
      <p:sp>
        <p:nvSpPr>
          <p:cNvPr id="4" name="Text Placeholder 3"/>
          <p:cNvSpPr>
            <a:spLocks noGrp="1"/>
          </p:cNvSpPr>
          <p:nvPr>
            <p:ph type="body" idx="10"/>
          </p:nvPr>
        </p:nvSpPr>
        <p:spPr>
          <a:xfrm>
            <a:off x="1094752" y="945196"/>
            <a:ext cx="10596695" cy="3059621"/>
          </a:xfrm>
          <a:prstGeom prst="rect">
            <a:avLst/>
          </a:prstGeom>
          <a:noFill/>
          <a:ln w="0" cmpd="sng">
            <a:noFill/>
            <a:prstDash val="solid"/>
          </a:ln>
        </p:spPr>
        <p:txBody>
          <a:bodyPr vert="horz" lIns="0" tIns="41910" rIns="0" bIns="0" anchor="t"/>
          <a:lstStyle/>
          <a:p>
            <a:pPr marL="0" marR="0" indent="0" algn="l">
              <a:lnSpc>
                <a:spcPts val="5200"/>
              </a:lnSpc>
              <a:spcAft>
                <a:spcPts val="0"/>
              </a:spcAft>
            </a:pPr>
            <a:r>
              <a:rPr lang="en-US" sz="4800" b="1" spc="-25" dirty="0">
                <a:solidFill>
                  <a:srgbClr val="FFFFFF"/>
                </a:solidFill>
                <a:latin typeface="Arial" panose="02020603050405020304" pitchFamily="2"/>
              </a:rPr>
              <a:t>The construction of an experimental gender-based account for Australia</a:t>
            </a:r>
          </a:p>
          <a:p>
            <a:pPr marL="0" marR="0" indent="0" algn="l">
              <a:lnSpc>
                <a:spcPts val="4500"/>
              </a:lnSpc>
              <a:spcAft>
                <a:spcPts val="0"/>
              </a:spcAft>
            </a:pPr>
            <a:endParaRPr lang="en-US" sz="2400" b="1" spc="-10" dirty="0">
              <a:solidFill>
                <a:srgbClr val="FFFFFF"/>
              </a:solidFill>
              <a:latin typeface="Arial" panose="02020603050405020304" pitchFamily="2"/>
            </a:endParaRPr>
          </a:p>
          <a:p>
            <a:pPr marL="0" marR="0" indent="0" algn="l">
              <a:lnSpc>
                <a:spcPts val="4500"/>
              </a:lnSpc>
              <a:spcAft>
                <a:spcPts val="0"/>
              </a:spcAft>
            </a:pPr>
            <a:r>
              <a:rPr lang="en-US" sz="2400" b="1" spc="-10" dirty="0">
                <a:solidFill>
                  <a:srgbClr val="FFFFFF"/>
                </a:solidFill>
                <a:latin typeface="Arial" panose="02020603050405020304" pitchFamily="2"/>
              </a:rPr>
              <a:t>How has gendered activity contributed to Australia’s economy for the past three decades?</a:t>
            </a:r>
          </a:p>
        </p:txBody>
      </p:sp>
      <p:sp>
        <p:nvSpPr>
          <p:cNvPr id="5" name="Text Placeholder 4"/>
          <p:cNvSpPr>
            <a:spLocks noGrp="1"/>
          </p:cNvSpPr>
          <p:nvPr>
            <p:ph type="body" idx="10"/>
          </p:nvPr>
        </p:nvSpPr>
        <p:spPr>
          <a:xfrm>
            <a:off x="0" y="4788535"/>
            <a:ext cx="12192000" cy="1370965"/>
          </a:xfrm>
          <a:prstGeom prst="rect">
            <a:avLst/>
          </a:prstGeom>
          <a:noFill/>
          <a:ln w="0" cmpd="sng">
            <a:noFill/>
            <a:prstDash val="solid"/>
          </a:ln>
        </p:spPr>
        <p:txBody>
          <a:bodyPr vert="horz" lIns="0" tIns="107315" rIns="0" bIns="0" anchor="t"/>
          <a:lstStyle/>
          <a:p>
            <a:pPr marL="1417320" marR="0" indent="0" algn="l">
              <a:lnSpc>
                <a:spcPts val="2700"/>
              </a:lnSpc>
              <a:spcAft>
                <a:spcPts val="0"/>
              </a:spcAft>
            </a:pPr>
            <a:r>
              <a:rPr lang="en-US" sz="2400" spc="-5" dirty="0">
                <a:solidFill>
                  <a:srgbClr val="000000"/>
                </a:solidFill>
                <a:latin typeface="Arial" panose="02020603050405020304" pitchFamily="2"/>
              </a:rPr>
              <a:t>Ting Li and Mary Farrugia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a:extLst>
            <a:ext uri="{FF2B5EF4-FFF2-40B4-BE49-F238E27FC236}">
              <a16:creationId xmlns:a16="http://schemas.microsoft.com/office/drawing/2014/main" id="{1261F282-B170-2696-862F-D829996FEA6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07856B4-B76D-FC16-A584-0C7A33A07D2E}"/>
              </a:ext>
            </a:extLst>
          </p:cNvPr>
          <p:cNvSpPr>
            <a:spLocks noGrp="1"/>
          </p:cNvSpPr>
          <p:nvPr>
            <p:ph type="body" idx="10"/>
          </p:nvPr>
        </p:nvSpPr>
        <p:spPr>
          <a:xfrm>
            <a:off x="975846" y="375464"/>
            <a:ext cx="10603379" cy="683895"/>
          </a:xfrm>
          <a:prstGeom prst="rect">
            <a:avLst/>
          </a:prstGeom>
          <a:noFill/>
          <a:ln w="0" cmpd="sng">
            <a:noFill/>
            <a:prstDash val="solid"/>
          </a:ln>
        </p:spPr>
        <p:txBody>
          <a:bodyPr vert="horz" lIns="0" tIns="7620" rIns="0" bIns="0" anchor="t"/>
          <a:lstStyle/>
          <a:p>
            <a:pPr marL="0" marR="0" indent="0" algn="l">
              <a:lnSpc>
                <a:spcPts val="3100"/>
              </a:lnSpc>
              <a:spcAft>
                <a:spcPts val="2155"/>
              </a:spcAft>
            </a:pPr>
            <a:r>
              <a:rPr lang="en-US" sz="2600" b="1" spc="-65" dirty="0">
                <a:solidFill>
                  <a:srgbClr val="000000"/>
                </a:solidFill>
                <a:latin typeface="Arial" panose="02020603050405020304" pitchFamily="2"/>
              </a:rPr>
              <a:t>Gendered activity 1994-95 to 2023-24</a:t>
            </a:r>
          </a:p>
        </p:txBody>
      </p:sp>
      <p:sp>
        <p:nvSpPr>
          <p:cNvPr id="6" name="Text Placeholder 5">
            <a:extLst>
              <a:ext uri="{FF2B5EF4-FFF2-40B4-BE49-F238E27FC236}">
                <a16:creationId xmlns:a16="http://schemas.microsoft.com/office/drawing/2014/main" id="{3B5B0B38-B6CE-1F03-8E18-FC11FE1C5C03}"/>
              </a:ext>
            </a:extLst>
          </p:cNvPr>
          <p:cNvSpPr>
            <a:spLocks noGrp="1"/>
          </p:cNvSpPr>
          <p:nvPr>
            <p:ph type="body" idx="10"/>
          </p:nvPr>
        </p:nvSpPr>
        <p:spPr>
          <a:xfrm>
            <a:off x="452017" y="5933392"/>
            <a:ext cx="3749689" cy="225583"/>
          </a:xfrm>
          <a:prstGeom prst="rect">
            <a:avLst/>
          </a:prstGeom>
          <a:noFill/>
          <a:ln w="0" cmpd="sng">
            <a:noFill/>
            <a:prstDash val="solid"/>
          </a:ln>
        </p:spPr>
        <p:txBody>
          <a:bodyPr vert="horz" lIns="0" tIns="20955" rIns="0" bIns="0" anchor="t"/>
          <a:lstStyle/>
          <a:p>
            <a:pPr marL="0" marR="0" indent="0" algn="l">
              <a:lnSpc>
                <a:spcPts val="1400"/>
              </a:lnSpc>
              <a:spcAft>
                <a:spcPts val="0"/>
              </a:spcAft>
            </a:pPr>
            <a:r>
              <a:rPr lang="en-AU" sz="1400" spc="-5" dirty="0">
                <a:solidFill>
                  <a:srgbClr val="000000"/>
                </a:solidFill>
                <a:latin typeface="Calibri" panose="02020603050405020304" pitchFamily="2"/>
              </a:rPr>
              <a:t>Source: Source: ABS; Author’s calculations.</a:t>
            </a:r>
          </a:p>
        </p:txBody>
      </p:sp>
      <p:sp>
        <p:nvSpPr>
          <p:cNvPr id="11" name="Rectangle 10">
            <a:extLst>
              <a:ext uri="{FF2B5EF4-FFF2-40B4-BE49-F238E27FC236}">
                <a16:creationId xmlns:a16="http://schemas.microsoft.com/office/drawing/2014/main" id="{6241AE83-8F0B-01FA-1049-5C4D09756CE0}"/>
              </a:ext>
            </a:extLst>
          </p:cNvPr>
          <p:cNvSpPr/>
          <p:nvPr/>
        </p:nvSpPr>
        <p:spPr>
          <a:xfrm>
            <a:off x="8019849" y="937295"/>
            <a:ext cx="3773034" cy="4770537"/>
          </a:xfrm>
          <a:prstGeom prst="rect">
            <a:avLst/>
          </a:prstGeom>
          <a:ln>
            <a:solidFill>
              <a:schemeClr val="tx1"/>
            </a:solidFill>
          </a:ln>
        </p:spPr>
        <p:txBody>
          <a:bodyPr wrap="square">
            <a:spAutoFit/>
          </a:bodyPr>
          <a:lstStyle/>
          <a:p>
            <a:pPr marL="285750" lvl="1" indent="-285750">
              <a:buFont typeface="Arial" panose="020B0604020202020204" pitchFamily="34" charset="0"/>
              <a:buChar char="•"/>
            </a:pPr>
            <a:r>
              <a:rPr lang="en-US" sz="1600" dirty="0">
                <a:effectLst/>
                <a:latin typeface="Calibri" panose="020F0502020204030204" pitchFamily="34" charset="0"/>
                <a:ea typeface="Calibri" panose="020F0502020204030204" pitchFamily="34" charset="0"/>
              </a:rPr>
              <a:t>Male activity contributed $1,996.5 billion (50.7%) to total gendered activity and $1,478.7 billion (59.0%) to Australia's GVA, down from 60.8% in 1994-95. Male unpaid work rose to $517.8 billion (36.1%), up from $81.0 billion (35.5%) in 1994-95.</a:t>
            </a:r>
          </a:p>
          <a:p>
            <a:pPr marL="285750" lvl="1" indent="-285750">
              <a:buFont typeface="Arial" panose="020B0604020202020204" pitchFamily="34" charset="0"/>
              <a:buChar char="•"/>
            </a:pPr>
            <a:r>
              <a:rPr lang="en-US" sz="1600" dirty="0">
                <a:effectLst/>
                <a:latin typeface="Calibri" panose="020F0502020204030204" pitchFamily="34" charset="0"/>
                <a:ea typeface="Calibri" panose="020F0502020204030204" pitchFamily="34" charset="0"/>
              </a:rPr>
              <a:t>Female activity has grown faster, narrowing the gender gap in economic contribution. Female activity contributed $1,944.2 billion (49.3%) to total gendered activity and $1,435.6 billion (41.0%) to GVA, up from 39.2% in 1994-95. Over 64% of unpaid work value has come from female activity for three decades, rising from $147.3 billion to $917.8 billion, though its share slightly decreased from 64.5% to 63.9% over the same period.</a:t>
            </a:r>
          </a:p>
        </p:txBody>
      </p:sp>
      <p:pic>
        <p:nvPicPr>
          <p:cNvPr id="4" name="Picture 3">
            <a:extLst>
              <a:ext uri="{FF2B5EF4-FFF2-40B4-BE49-F238E27FC236}">
                <a16:creationId xmlns:a16="http://schemas.microsoft.com/office/drawing/2014/main" id="{44EC4967-3A2F-5C96-BE8E-A012C58C0800}"/>
              </a:ext>
            </a:extLst>
          </p:cNvPr>
          <p:cNvPicPr>
            <a:picLocks noChangeAspect="1"/>
          </p:cNvPicPr>
          <p:nvPr/>
        </p:nvPicPr>
        <p:blipFill rotWithShape="1">
          <a:blip r:embed="rId3"/>
          <a:srcRect l="349" t="2485" r="-349" b="2376"/>
          <a:stretch/>
        </p:blipFill>
        <p:spPr bwMode="auto">
          <a:xfrm>
            <a:off x="399117" y="1235260"/>
            <a:ext cx="7434249" cy="417460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457528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a:extLst>
            <a:ext uri="{FF2B5EF4-FFF2-40B4-BE49-F238E27FC236}">
              <a16:creationId xmlns:a16="http://schemas.microsoft.com/office/drawing/2014/main" id="{45D8036B-E38E-7814-E0DB-EF2BFBEAE25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1575A63-2BFC-FFB5-B2DE-A6E699855075}"/>
              </a:ext>
            </a:extLst>
          </p:cNvPr>
          <p:cNvSpPr>
            <a:spLocks noGrp="1"/>
          </p:cNvSpPr>
          <p:nvPr>
            <p:ph type="body" idx="10"/>
          </p:nvPr>
        </p:nvSpPr>
        <p:spPr>
          <a:xfrm>
            <a:off x="968588" y="255382"/>
            <a:ext cx="10603379" cy="466365"/>
          </a:xfrm>
          <a:prstGeom prst="rect">
            <a:avLst/>
          </a:prstGeom>
          <a:noFill/>
          <a:ln w="0" cmpd="sng">
            <a:noFill/>
            <a:prstDash val="solid"/>
          </a:ln>
        </p:spPr>
        <p:txBody>
          <a:bodyPr vert="horz" lIns="0" tIns="7620" rIns="0" bIns="0" anchor="t"/>
          <a:lstStyle/>
          <a:p>
            <a:pPr marL="0" marR="0" indent="0" algn="l">
              <a:lnSpc>
                <a:spcPts val="3100"/>
              </a:lnSpc>
              <a:spcAft>
                <a:spcPts val="2155"/>
              </a:spcAft>
            </a:pPr>
            <a:r>
              <a:rPr lang="en-US" sz="2600" b="1" spc="-65" dirty="0">
                <a:solidFill>
                  <a:srgbClr val="000000"/>
                </a:solidFill>
                <a:latin typeface="Arial" panose="02020603050405020304" pitchFamily="2"/>
              </a:rPr>
              <a:t>Gendered activity by industry division</a:t>
            </a:r>
          </a:p>
        </p:txBody>
      </p:sp>
      <p:sp>
        <p:nvSpPr>
          <p:cNvPr id="6" name="Text Placeholder 5">
            <a:extLst>
              <a:ext uri="{FF2B5EF4-FFF2-40B4-BE49-F238E27FC236}">
                <a16:creationId xmlns:a16="http://schemas.microsoft.com/office/drawing/2014/main" id="{8C8D934A-DFCE-FEB3-B39B-82E101E39A57}"/>
              </a:ext>
            </a:extLst>
          </p:cNvPr>
          <p:cNvSpPr>
            <a:spLocks noGrp="1"/>
          </p:cNvSpPr>
          <p:nvPr>
            <p:ph type="body" idx="10"/>
          </p:nvPr>
        </p:nvSpPr>
        <p:spPr>
          <a:xfrm>
            <a:off x="814874" y="6136250"/>
            <a:ext cx="3749689" cy="225583"/>
          </a:xfrm>
          <a:prstGeom prst="rect">
            <a:avLst/>
          </a:prstGeom>
          <a:noFill/>
          <a:ln w="0" cmpd="sng">
            <a:noFill/>
            <a:prstDash val="solid"/>
          </a:ln>
        </p:spPr>
        <p:txBody>
          <a:bodyPr vert="horz" lIns="0" tIns="20955" rIns="0" bIns="0" anchor="t"/>
          <a:lstStyle/>
          <a:p>
            <a:pPr marL="0" marR="0" indent="0" algn="l">
              <a:lnSpc>
                <a:spcPts val="1400"/>
              </a:lnSpc>
              <a:spcAft>
                <a:spcPts val="0"/>
              </a:spcAft>
            </a:pPr>
            <a:r>
              <a:rPr lang="en-AU" sz="1400" spc="-5" dirty="0">
                <a:solidFill>
                  <a:srgbClr val="000000"/>
                </a:solidFill>
                <a:latin typeface="Calibri" panose="02020603050405020304" pitchFamily="2"/>
              </a:rPr>
              <a:t>Source: Source: ABS; Author’s calculations.</a:t>
            </a:r>
          </a:p>
        </p:txBody>
      </p:sp>
      <p:sp>
        <p:nvSpPr>
          <p:cNvPr id="7" name="Rectangle 6">
            <a:extLst>
              <a:ext uri="{FF2B5EF4-FFF2-40B4-BE49-F238E27FC236}">
                <a16:creationId xmlns:a16="http://schemas.microsoft.com/office/drawing/2014/main" id="{0914CC4E-8B1E-04FA-12D5-72588CA992BD}"/>
              </a:ext>
            </a:extLst>
          </p:cNvPr>
          <p:cNvSpPr/>
          <p:nvPr/>
        </p:nvSpPr>
        <p:spPr>
          <a:xfrm>
            <a:off x="8847864" y="1982448"/>
            <a:ext cx="2623160" cy="2893100"/>
          </a:xfrm>
          <a:prstGeom prst="rect">
            <a:avLst/>
          </a:prstGeom>
          <a:ln>
            <a:solidFill>
              <a:schemeClr val="tx1"/>
            </a:solidFill>
          </a:ln>
        </p:spPr>
        <p:txBody>
          <a:bodyPr wrap="square">
            <a:spAutoFit/>
          </a:bodyPr>
          <a:lstStyle/>
          <a:p>
            <a:pPr marL="285750" lvl="1" indent="-285750">
              <a:buFont typeface="Arial" panose="020B0604020202020204" pitchFamily="34" charset="0"/>
              <a:buChar char="•"/>
            </a:pPr>
            <a:r>
              <a:rPr lang="en-US" sz="1400" dirty="0">
                <a:effectLst/>
                <a:latin typeface="Calibri" panose="020F0502020204030204" pitchFamily="34" charset="0"/>
                <a:ea typeface="Calibri" panose="020F0502020204030204" pitchFamily="34" charset="0"/>
              </a:rPr>
              <a:t>1994-95 to 2003-04: Manufacturing dominated economy with gendered dynamics</a:t>
            </a:r>
          </a:p>
          <a:p>
            <a:pPr marL="285750" lvl="1" indent="-285750">
              <a:buFont typeface="Arial" panose="020B0604020202020204" pitchFamily="34" charset="0"/>
              <a:buChar char="•"/>
            </a:pPr>
            <a:r>
              <a:rPr lang="en-US" sz="1400" dirty="0">
                <a:effectLst/>
                <a:latin typeface="Calibri" panose="020F0502020204030204" pitchFamily="34" charset="0"/>
                <a:ea typeface="Calibri" panose="020F0502020204030204" pitchFamily="34" charset="0"/>
              </a:rPr>
              <a:t>2004-05 to 2013-14: The Mining boom widened the gender gap in market production</a:t>
            </a:r>
          </a:p>
          <a:p>
            <a:pPr marL="285750" lvl="1" indent="-285750">
              <a:buFont typeface="Arial" panose="020B0604020202020204" pitchFamily="34" charset="0"/>
              <a:buChar char="•"/>
            </a:pPr>
            <a:r>
              <a:rPr lang="en-US" sz="1400" dirty="0">
                <a:effectLst/>
                <a:latin typeface="Calibri" panose="020F0502020204030204" pitchFamily="34" charset="0"/>
                <a:ea typeface="Calibri" panose="020F0502020204030204" pitchFamily="34" charset="0"/>
              </a:rPr>
              <a:t>2014-15 to 2023-24: Digital expansion, pandemic, and the rise of female participation in market production</a:t>
            </a:r>
          </a:p>
        </p:txBody>
      </p:sp>
      <p:pic>
        <p:nvPicPr>
          <p:cNvPr id="12" name="Picture 11">
            <a:extLst>
              <a:ext uri="{FF2B5EF4-FFF2-40B4-BE49-F238E27FC236}">
                <a16:creationId xmlns:a16="http://schemas.microsoft.com/office/drawing/2014/main" id="{199354E5-819F-BE2C-721E-D2B4123EABBC}"/>
              </a:ext>
            </a:extLst>
          </p:cNvPr>
          <p:cNvPicPr>
            <a:picLocks noChangeAspect="1"/>
          </p:cNvPicPr>
          <p:nvPr/>
        </p:nvPicPr>
        <p:blipFill>
          <a:blip r:embed="rId3"/>
          <a:stretch>
            <a:fillRect/>
          </a:stretch>
        </p:blipFill>
        <p:spPr>
          <a:xfrm>
            <a:off x="389461" y="894544"/>
            <a:ext cx="8350203" cy="5068909"/>
          </a:xfrm>
          <a:prstGeom prst="rect">
            <a:avLst/>
          </a:prstGeom>
        </p:spPr>
      </p:pic>
    </p:spTree>
    <p:extLst>
      <p:ext uri="{BB962C8B-B14F-4D97-AF65-F5344CB8AC3E}">
        <p14:creationId xmlns:p14="http://schemas.microsoft.com/office/powerpoint/2010/main" val="3702791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a:extLst>
            <a:ext uri="{FF2B5EF4-FFF2-40B4-BE49-F238E27FC236}">
              <a16:creationId xmlns:a16="http://schemas.microsoft.com/office/drawing/2014/main" id="{98884581-1B62-BE3F-FCA9-91667E035AA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E12945F-191C-8B44-6325-854E520BEEAB}"/>
              </a:ext>
            </a:extLst>
          </p:cNvPr>
          <p:cNvSpPr>
            <a:spLocks noGrp="1"/>
          </p:cNvSpPr>
          <p:nvPr>
            <p:ph type="body" idx="10"/>
          </p:nvPr>
        </p:nvSpPr>
        <p:spPr>
          <a:xfrm>
            <a:off x="975846" y="375464"/>
            <a:ext cx="10603379" cy="683895"/>
          </a:xfrm>
          <a:prstGeom prst="rect">
            <a:avLst/>
          </a:prstGeom>
          <a:noFill/>
          <a:ln w="0" cmpd="sng">
            <a:noFill/>
            <a:prstDash val="solid"/>
          </a:ln>
        </p:spPr>
        <p:txBody>
          <a:bodyPr vert="horz" lIns="0" tIns="7620" rIns="0" bIns="0" anchor="t"/>
          <a:lstStyle/>
          <a:p>
            <a:pPr marL="0" marR="0" indent="0" algn="l">
              <a:lnSpc>
                <a:spcPts val="3100"/>
              </a:lnSpc>
              <a:spcAft>
                <a:spcPts val="2155"/>
              </a:spcAft>
            </a:pPr>
            <a:r>
              <a:rPr lang="en-US" sz="2600" b="1" spc="-65" dirty="0">
                <a:solidFill>
                  <a:srgbClr val="000000"/>
                </a:solidFill>
                <a:latin typeface="Arial" panose="02020603050405020304" pitchFamily="2"/>
              </a:rPr>
              <a:t>Gendered activity by industry division, 1994-95 to 2023-24</a:t>
            </a:r>
          </a:p>
        </p:txBody>
      </p:sp>
      <p:sp>
        <p:nvSpPr>
          <p:cNvPr id="6" name="Text Placeholder 5">
            <a:extLst>
              <a:ext uri="{FF2B5EF4-FFF2-40B4-BE49-F238E27FC236}">
                <a16:creationId xmlns:a16="http://schemas.microsoft.com/office/drawing/2014/main" id="{021FA365-B865-8A52-81FB-01D70E98478E}"/>
              </a:ext>
            </a:extLst>
          </p:cNvPr>
          <p:cNvSpPr>
            <a:spLocks noGrp="1"/>
          </p:cNvSpPr>
          <p:nvPr>
            <p:ph type="body" idx="10"/>
          </p:nvPr>
        </p:nvSpPr>
        <p:spPr>
          <a:xfrm>
            <a:off x="1111380" y="4769800"/>
            <a:ext cx="3749689" cy="225583"/>
          </a:xfrm>
          <a:prstGeom prst="rect">
            <a:avLst/>
          </a:prstGeom>
          <a:noFill/>
          <a:ln w="0" cmpd="sng">
            <a:noFill/>
            <a:prstDash val="solid"/>
          </a:ln>
        </p:spPr>
        <p:txBody>
          <a:bodyPr vert="horz" lIns="0" tIns="20955" rIns="0" bIns="0" anchor="t"/>
          <a:lstStyle/>
          <a:p>
            <a:pPr marL="0" marR="0" indent="0" algn="l">
              <a:lnSpc>
                <a:spcPts val="1400"/>
              </a:lnSpc>
              <a:spcAft>
                <a:spcPts val="0"/>
              </a:spcAft>
            </a:pPr>
            <a:r>
              <a:rPr lang="en-AU" sz="1400" spc="-5" dirty="0">
                <a:solidFill>
                  <a:srgbClr val="000000"/>
                </a:solidFill>
                <a:latin typeface="Calibri" panose="02020603050405020304" pitchFamily="2"/>
              </a:rPr>
              <a:t>Source: Source: ABS; Author’s calculations.</a:t>
            </a:r>
          </a:p>
        </p:txBody>
      </p:sp>
      <p:sp>
        <p:nvSpPr>
          <p:cNvPr id="7" name="Rectangle 6">
            <a:extLst>
              <a:ext uri="{FF2B5EF4-FFF2-40B4-BE49-F238E27FC236}">
                <a16:creationId xmlns:a16="http://schemas.microsoft.com/office/drawing/2014/main" id="{8DB9187E-520A-2128-CE1A-F11CEF295194}"/>
              </a:ext>
            </a:extLst>
          </p:cNvPr>
          <p:cNvSpPr/>
          <p:nvPr/>
        </p:nvSpPr>
        <p:spPr>
          <a:xfrm>
            <a:off x="915436" y="5066067"/>
            <a:ext cx="10486029" cy="1600438"/>
          </a:xfrm>
          <a:prstGeom prst="rect">
            <a:avLst/>
          </a:prstGeom>
          <a:ln>
            <a:solidFill>
              <a:schemeClr val="tx1"/>
            </a:solidFill>
          </a:ln>
        </p:spPr>
        <p:txBody>
          <a:bodyPr wrap="square">
            <a:spAutoFit/>
          </a:bodyPr>
          <a:lstStyle/>
          <a:p>
            <a:pPr marL="285750" lvl="1" indent="-285750">
              <a:buFont typeface="Arial" panose="020B0604020202020204" pitchFamily="34" charset="0"/>
              <a:buChar char="•"/>
            </a:pPr>
            <a:r>
              <a:rPr lang="en-US" sz="1400" dirty="0">
                <a:effectLst/>
                <a:latin typeface="Calibri" panose="020F0502020204030204" pitchFamily="34" charset="0"/>
                <a:ea typeface="Calibri" panose="020F0502020204030204" pitchFamily="34" charset="0"/>
              </a:rPr>
              <a:t>Between 1994-95 and 2003-04, Australia experienced significant economic shifts, with manufacturing declining as the dominant sector. Rising female labour force participation and part-time employment drove changes in gendered contributions. </a:t>
            </a:r>
          </a:p>
          <a:p>
            <a:pPr marL="285750" lvl="1" indent="-285750">
              <a:buFont typeface="Arial" panose="020B0604020202020204" pitchFamily="34" charset="0"/>
              <a:buChar char="•"/>
            </a:pPr>
            <a:r>
              <a:rPr lang="en-US" sz="1400" dirty="0">
                <a:effectLst/>
                <a:latin typeface="Calibri" panose="020F0502020204030204" pitchFamily="34" charset="0"/>
                <a:ea typeface="Calibri" panose="020F0502020204030204" pitchFamily="34" charset="0"/>
              </a:rPr>
              <a:t>Australia’s mining boom widened gender gaps between 2004-05 and 2013-14, as male GVA rose rapidly in mining and construction, while female GVA grew modestly in health and social sectors. </a:t>
            </a:r>
          </a:p>
          <a:p>
            <a:pPr marL="285750" lvl="1" indent="-285750">
              <a:buFont typeface="Arial" panose="020B0604020202020204" pitchFamily="34" charset="0"/>
              <a:buChar char="•"/>
            </a:pPr>
            <a:r>
              <a:rPr lang="en-US" sz="1400" dirty="0">
                <a:effectLst/>
                <a:latin typeface="Calibri" panose="020F0502020204030204" pitchFamily="34" charset="0"/>
                <a:ea typeface="Calibri" panose="020F0502020204030204" pitchFamily="34" charset="0"/>
              </a:rPr>
              <a:t>There have been significant shifts in gendered economic activity over the last decade from 2014-15 to 2023-24. Male activity GVA increased by 54.6%, but its share of the economy declined from 63.2% to 59.0%, while female activity grew by 84.1%, raising its share from 36.8% to 41.0%. </a:t>
            </a:r>
          </a:p>
        </p:txBody>
      </p:sp>
      <p:pic>
        <p:nvPicPr>
          <p:cNvPr id="8" name="Picture 7">
            <a:extLst>
              <a:ext uri="{FF2B5EF4-FFF2-40B4-BE49-F238E27FC236}">
                <a16:creationId xmlns:a16="http://schemas.microsoft.com/office/drawing/2014/main" id="{8CCDC00C-48D3-58AC-FC85-8FFA5F18A37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30125" y="875643"/>
            <a:ext cx="10486029" cy="3894157"/>
          </a:xfrm>
          <a:prstGeom prst="rect">
            <a:avLst/>
          </a:prstGeom>
        </p:spPr>
      </p:pic>
    </p:spTree>
    <p:extLst>
      <p:ext uri="{BB962C8B-B14F-4D97-AF65-F5344CB8AC3E}">
        <p14:creationId xmlns:p14="http://schemas.microsoft.com/office/powerpoint/2010/main" val="4001760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a:extLst>
            <a:ext uri="{FF2B5EF4-FFF2-40B4-BE49-F238E27FC236}">
              <a16:creationId xmlns:a16="http://schemas.microsoft.com/office/drawing/2014/main" id="{F1910A3E-7FC7-E8A9-D959-2C4FB2C8CBC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A8FAF6C-5396-DFB3-9CB2-FF261CCF447A}"/>
              </a:ext>
            </a:extLst>
          </p:cNvPr>
          <p:cNvSpPr>
            <a:spLocks noGrp="1"/>
          </p:cNvSpPr>
          <p:nvPr>
            <p:ph type="body" idx="10"/>
          </p:nvPr>
        </p:nvSpPr>
        <p:spPr>
          <a:xfrm>
            <a:off x="975846" y="375464"/>
            <a:ext cx="10603379" cy="683895"/>
          </a:xfrm>
          <a:prstGeom prst="rect">
            <a:avLst/>
          </a:prstGeom>
          <a:noFill/>
          <a:ln w="0" cmpd="sng">
            <a:noFill/>
            <a:prstDash val="solid"/>
          </a:ln>
        </p:spPr>
        <p:txBody>
          <a:bodyPr vert="horz" lIns="0" tIns="7620" rIns="0" bIns="0" anchor="t"/>
          <a:lstStyle/>
          <a:p>
            <a:pPr marL="0" marR="0" indent="0" algn="l">
              <a:lnSpc>
                <a:spcPts val="3100"/>
              </a:lnSpc>
              <a:spcAft>
                <a:spcPts val="2155"/>
              </a:spcAft>
            </a:pPr>
            <a:r>
              <a:rPr lang="en-US" sz="2600" b="1" spc="-65" dirty="0">
                <a:solidFill>
                  <a:srgbClr val="000000"/>
                </a:solidFill>
                <a:latin typeface="Arial" panose="02020603050405020304" pitchFamily="2"/>
              </a:rPr>
              <a:t>Type of volunteer unpaid work by gender, 1994-95 to 2023-24</a:t>
            </a:r>
          </a:p>
        </p:txBody>
      </p:sp>
      <p:sp>
        <p:nvSpPr>
          <p:cNvPr id="6" name="Text Placeholder 5">
            <a:extLst>
              <a:ext uri="{FF2B5EF4-FFF2-40B4-BE49-F238E27FC236}">
                <a16:creationId xmlns:a16="http://schemas.microsoft.com/office/drawing/2014/main" id="{745CB82B-6499-46C1-0E97-E6FB45F3F8E7}"/>
              </a:ext>
            </a:extLst>
          </p:cNvPr>
          <p:cNvSpPr>
            <a:spLocks noGrp="1"/>
          </p:cNvSpPr>
          <p:nvPr>
            <p:ph type="body" idx="10"/>
          </p:nvPr>
        </p:nvSpPr>
        <p:spPr>
          <a:xfrm>
            <a:off x="1101817" y="5996803"/>
            <a:ext cx="3749689" cy="225583"/>
          </a:xfrm>
          <a:prstGeom prst="rect">
            <a:avLst/>
          </a:prstGeom>
          <a:noFill/>
          <a:ln w="0" cmpd="sng">
            <a:noFill/>
            <a:prstDash val="solid"/>
          </a:ln>
        </p:spPr>
        <p:txBody>
          <a:bodyPr vert="horz" lIns="0" tIns="20955" rIns="0" bIns="0" anchor="t"/>
          <a:lstStyle/>
          <a:p>
            <a:pPr marL="0" marR="0" indent="0" algn="l">
              <a:lnSpc>
                <a:spcPts val="1400"/>
              </a:lnSpc>
              <a:spcAft>
                <a:spcPts val="0"/>
              </a:spcAft>
            </a:pPr>
            <a:r>
              <a:rPr lang="en-AU" sz="1400" spc="-5" dirty="0">
                <a:solidFill>
                  <a:srgbClr val="000000"/>
                </a:solidFill>
                <a:latin typeface="Calibri" panose="02020603050405020304" pitchFamily="2"/>
              </a:rPr>
              <a:t>Source: Source: ABS; Author’s calculations.</a:t>
            </a:r>
          </a:p>
        </p:txBody>
      </p:sp>
      <p:sp>
        <p:nvSpPr>
          <p:cNvPr id="7" name="Rectangle 6">
            <a:extLst>
              <a:ext uri="{FF2B5EF4-FFF2-40B4-BE49-F238E27FC236}">
                <a16:creationId xmlns:a16="http://schemas.microsoft.com/office/drawing/2014/main" id="{DA07AFAC-67CF-B2F9-2B43-2BE9A237BB24}"/>
              </a:ext>
            </a:extLst>
          </p:cNvPr>
          <p:cNvSpPr/>
          <p:nvPr/>
        </p:nvSpPr>
        <p:spPr>
          <a:xfrm>
            <a:off x="8578552" y="1336119"/>
            <a:ext cx="3000673" cy="4185761"/>
          </a:xfrm>
          <a:prstGeom prst="rect">
            <a:avLst/>
          </a:prstGeom>
          <a:ln>
            <a:solidFill>
              <a:schemeClr val="tx1"/>
            </a:solidFill>
          </a:ln>
        </p:spPr>
        <p:txBody>
          <a:bodyPr wrap="square">
            <a:spAutoFit/>
          </a:bodyPr>
          <a:lstStyle/>
          <a:p>
            <a:pPr lvl="1"/>
            <a:r>
              <a:rPr lang="en-US" sz="1400" dirty="0">
                <a:effectLst/>
                <a:latin typeface="Calibri" panose="020F0502020204030204" pitchFamily="34" charset="0"/>
                <a:ea typeface="Calibri" panose="020F0502020204030204" pitchFamily="34" charset="0"/>
              </a:rPr>
              <a:t>Unpaid work continued to reflect gender disparities, though women’s contributions grew substantially more. </a:t>
            </a:r>
          </a:p>
          <a:p>
            <a:pPr marL="285750" lvl="1" indent="-285750">
              <a:buFont typeface="Arial" panose="020B0604020202020204" pitchFamily="34" charset="0"/>
              <a:buChar char="•"/>
            </a:pPr>
            <a:r>
              <a:rPr lang="en-US" sz="1400" dirty="0">
                <a:effectLst/>
                <a:latin typeface="Calibri" panose="020F0502020204030204" pitchFamily="34" charset="0"/>
                <a:ea typeface="Calibri" panose="020F0502020204030204" pitchFamily="34" charset="0"/>
              </a:rPr>
              <a:t>Over the past decade, volunteer work among women has increased significantly, while the participation rate for men has remained stable. </a:t>
            </a:r>
          </a:p>
          <a:p>
            <a:pPr marL="285750" lvl="1" indent="-285750">
              <a:buFont typeface="Arial" panose="020B0604020202020204" pitchFamily="34" charset="0"/>
              <a:buChar char="•"/>
            </a:pPr>
            <a:r>
              <a:rPr lang="en-US" sz="1400" dirty="0">
                <a:effectLst/>
                <a:latin typeface="Calibri" panose="020F0502020204030204" pitchFamily="34" charset="0"/>
                <a:ea typeface="Calibri" panose="020F0502020204030204" pitchFamily="34" charset="0"/>
              </a:rPr>
              <a:t>This stable trend potentially reflects the impact from the implementation of the National Disability Insurance Scheme (NDIS) and the expansion of Aged Care services, both of which have increased the supply for paid support and care work – roles that are traditionally and disproportionately undertaken by women voluntarily.</a:t>
            </a:r>
          </a:p>
        </p:txBody>
      </p:sp>
      <p:pic>
        <p:nvPicPr>
          <p:cNvPr id="4" name="Picture 3">
            <a:extLst>
              <a:ext uri="{FF2B5EF4-FFF2-40B4-BE49-F238E27FC236}">
                <a16:creationId xmlns:a16="http://schemas.microsoft.com/office/drawing/2014/main" id="{105B72C6-9F43-CDD9-A1FD-3B9B11B61E01}"/>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61390" y="1059359"/>
            <a:ext cx="7751238" cy="4797805"/>
          </a:xfrm>
          <a:prstGeom prst="rect">
            <a:avLst/>
          </a:prstGeom>
        </p:spPr>
      </p:pic>
    </p:spTree>
    <p:extLst>
      <p:ext uri="{BB962C8B-B14F-4D97-AF65-F5344CB8AC3E}">
        <p14:creationId xmlns:p14="http://schemas.microsoft.com/office/powerpoint/2010/main" val="1566935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a:extLst>
            <a:ext uri="{FF2B5EF4-FFF2-40B4-BE49-F238E27FC236}">
              <a16:creationId xmlns:a16="http://schemas.microsoft.com/office/drawing/2014/main" id="{89256589-87A5-B9FD-C299-1D2BEF56A2B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15B9C84-AF8D-4DDF-EA3A-A5E6FAC7130F}"/>
              </a:ext>
            </a:extLst>
          </p:cNvPr>
          <p:cNvSpPr>
            <a:spLocks noGrp="1"/>
          </p:cNvSpPr>
          <p:nvPr>
            <p:ph type="body" idx="10"/>
          </p:nvPr>
        </p:nvSpPr>
        <p:spPr>
          <a:xfrm>
            <a:off x="961331" y="259042"/>
            <a:ext cx="10603379" cy="488136"/>
          </a:xfrm>
          <a:prstGeom prst="rect">
            <a:avLst/>
          </a:prstGeom>
          <a:noFill/>
          <a:ln w="0" cmpd="sng">
            <a:noFill/>
            <a:prstDash val="solid"/>
          </a:ln>
        </p:spPr>
        <p:txBody>
          <a:bodyPr vert="horz" lIns="0" tIns="7620" rIns="0" bIns="0" anchor="t"/>
          <a:lstStyle/>
          <a:p>
            <a:pPr marL="0" marR="0" indent="0" algn="l">
              <a:lnSpc>
                <a:spcPts val="3100"/>
              </a:lnSpc>
              <a:spcAft>
                <a:spcPts val="2155"/>
              </a:spcAft>
            </a:pPr>
            <a:r>
              <a:rPr lang="en-US" sz="2600" b="1" spc="-65" dirty="0">
                <a:solidFill>
                  <a:srgbClr val="000000"/>
                </a:solidFill>
                <a:latin typeface="Arial" panose="02020603050405020304" pitchFamily="2"/>
              </a:rPr>
              <a:t>Household unpaid work by type and gender, 1994-95 to 2023-24</a:t>
            </a:r>
          </a:p>
        </p:txBody>
      </p:sp>
      <p:sp>
        <p:nvSpPr>
          <p:cNvPr id="6" name="Text Placeholder 5">
            <a:extLst>
              <a:ext uri="{FF2B5EF4-FFF2-40B4-BE49-F238E27FC236}">
                <a16:creationId xmlns:a16="http://schemas.microsoft.com/office/drawing/2014/main" id="{1D187AA7-550A-DE4A-95D5-FC823594FE31}"/>
              </a:ext>
            </a:extLst>
          </p:cNvPr>
          <p:cNvSpPr>
            <a:spLocks noGrp="1"/>
          </p:cNvSpPr>
          <p:nvPr>
            <p:ph type="body" idx="10"/>
          </p:nvPr>
        </p:nvSpPr>
        <p:spPr>
          <a:xfrm>
            <a:off x="961331" y="5026818"/>
            <a:ext cx="3749689" cy="225583"/>
          </a:xfrm>
          <a:prstGeom prst="rect">
            <a:avLst/>
          </a:prstGeom>
          <a:noFill/>
          <a:ln w="0" cmpd="sng">
            <a:noFill/>
            <a:prstDash val="solid"/>
          </a:ln>
        </p:spPr>
        <p:txBody>
          <a:bodyPr vert="horz" lIns="0" tIns="20955" rIns="0" bIns="0" anchor="t"/>
          <a:lstStyle/>
          <a:p>
            <a:pPr marL="0" marR="0" indent="0" algn="l">
              <a:lnSpc>
                <a:spcPts val="1400"/>
              </a:lnSpc>
              <a:spcAft>
                <a:spcPts val="0"/>
              </a:spcAft>
            </a:pPr>
            <a:r>
              <a:rPr lang="en-AU" sz="1300" spc="-5" dirty="0">
                <a:solidFill>
                  <a:srgbClr val="000000"/>
                </a:solidFill>
                <a:latin typeface="Calibri" panose="02020603050405020304" pitchFamily="2"/>
              </a:rPr>
              <a:t>Source: Source: ABS; Author’s calculations.</a:t>
            </a:r>
          </a:p>
        </p:txBody>
      </p:sp>
      <p:pic>
        <p:nvPicPr>
          <p:cNvPr id="5" name="Picture 4">
            <a:extLst>
              <a:ext uri="{FF2B5EF4-FFF2-40B4-BE49-F238E27FC236}">
                <a16:creationId xmlns:a16="http://schemas.microsoft.com/office/drawing/2014/main" id="{166728E2-B3CB-E94C-3EC8-4D6A42F4488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27231" y="747178"/>
            <a:ext cx="10603379" cy="4201464"/>
          </a:xfrm>
          <a:prstGeom prst="rect">
            <a:avLst/>
          </a:prstGeom>
        </p:spPr>
      </p:pic>
      <p:sp>
        <p:nvSpPr>
          <p:cNvPr id="10" name="Rectangle 9">
            <a:extLst>
              <a:ext uri="{FF2B5EF4-FFF2-40B4-BE49-F238E27FC236}">
                <a16:creationId xmlns:a16="http://schemas.microsoft.com/office/drawing/2014/main" id="{7C1D6062-90B2-2AE7-C736-622CBC19CD95}"/>
              </a:ext>
            </a:extLst>
          </p:cNvPr>
          <p:cNvSpPr/>
          <p:nvPr/>
        </p:nvSpPr>
        <p:spPr>
          <a:xfrm>
            <a:off x="916094" y="5336064"/>
            <a:ext cx="10359812" cy="1169551"/>
          </a:xfrm>
          <a:prstGeom prst="rect">
            <a:avLst/>
          </a:prstGeom>
          <a:ln>
            <a:solidFill>
              <a:schemeClr val="tx1"/>
            </a:solidFill>
          </a:ln>
        </p:spPr>
        <p:txBody>
          <a:bodyPr wrap="square">
            <a:spAutoFit/>
          </a:bodyPr>
          <a:lstStyle/>
          <a:p>
            <a:pPr lvl="1"/>
            <a:r>
              <a:rPr lang="en-US" sz="1400" dirty="0">
                <a:effectLst/>
                <a:latin typeface="Calibri" panose="020F0502020204030204" pitchFamily="34" charset="0"/>
                <a:ea typeface="Calibri" panose="020F0502020204030204" pitchFamily="34" charset="0"/>
              </a:rPr>
              <a:t>Household unpaid work was valued at $1.4 trillion in 2023-24, up from $756.3 billion in 2014-15. </a:t>
            </a:r>
          </a:p>
          <a:p>
            <a:pPr marL="285750" lvl="1" indent="-285750">
              <a:buFont typeface="Arial" panose="020B0604020202020204" pitchFamily="34" charset="0"/>
              <a:buChar char="•"/>
            </a:pPr>
            <a:r>
              <a:rPr lang="en-US" sz="1400" dirty="0">
                <a:effectLst/>
                <a:latin typeface="Calibri" panose="020F0502020204030204" pitchFamily="34" charset="0"/>
                <a:ea typeface="Calibri" panose="020F0502020204030204" pitchFamily="34" charset="0"/>
              </a:rPr>
              <a:t>Male activity contributed $500.8 billion (36.1%) of total household unpaid work in 2023-24, representing an increase of $230.0 billion or 84.9%, from $270.9 billion (35.8%) in 2014-15. </a:t>
            </a:r>
          </a:p>
          <a:p>
            <a:pPr marL="285750" lvl="1" indent="-285750">
              <a:buFont typeface="Arial" panose="020B0604020202020204" pitchFamily="34" charset="0"/>
              <a:buChar char="•"/>
            </a:pPr>
            <a:r>
              <a:rPr lang="en-US" sz="1400" dirty="0">
                <a:effectLst/>
                <a:latin typeface="Calibri" panose="020F0502020204030204" pitchFamily="34" charset="0"/>
                <a:ea typeface="Calibri" panose="020F0502020204030204" pitchFamily="34" charset="0"/>
              </a:rPr>
              <a:t>Female activity accounted $885.6 billion (63.9%) of total household unpaid work in 2023-24, increasing by $400.1 billion or 82.4%, from $485.4 billion (64.2%) in 2014-15. </a:t>
            </a:r>
          </a:p>
        </p:txBody>
      </p:sp>
    </p:spTree>
    <p:extLst>
      <p:ext uri="{BB962C8B-B14F-4D97-AF65-F5344CB8AC3E}">
        <p14:creationId xmlns:p14="http://schemas.microsoft.com/office/powerpoint/2010/main" val="17987578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a:extLst>
            <a:ext uri="{FF2B5EF4-FFF2-40B4-BE49-F238E27FC236}">
              <a16:creationId xmlns:a16="http://schemas.microsoft.com/office/drawing/2014/main" id="{D42494AC-6580-3EA6-E95D-A86D217DAF7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7F02C5C-4D48-4452-6150-93FFCFDE3D63}"/>
              </a:ext>
            </a:extLst>
          </p:cNvPr>
          <p:cNvSpPr>
            <a:spLocks noGrp="1"/>
          </p:cNvSpPr>
          <p:nvPr>
            <p:ph type="body" idx="10"/>
          </p:nvPr>
        </p:nvSpPr>
        <p:spPr>
          <a:xfrm>
            <a:off x="975846" y="375464"/>
            <a:ext cx="10603379" cy="683895"/>
          </a:xfrm>
          <a:prstGeom prst="rect">
            <a:avLst/>
          </a:prstGeom>
          <a:noFill/>
          <a:ln w="0" cmpd="sng">
            <a:noFill/>
            <a:prstDash val="solid"/>
          </a:ln>
        </p:spPr>
        <p:txBody>
          <a:bodyPr vert="horz" lIns="0" tIns="7620" rIns="0" bIns="0" anchor="t"/>
          <a:lstStyle/>
          <a:p>
            <a:pPr marL="0" marR="0" indent="0" algn="l">
              <a:lnSpc>
                <a:spcPts val="3100"/>
              </a:lnSpc>
              <a:spcAft>
                <a:spcPts val="2155"/>
              </a:spcAft>
            </a:pPr>
            <a:r>
              <a:rPr lang="en-US" sz="2600" b="1" spc="-65" dirty="0">
                <a:solidFill>
                  <a:srgbClr val="000000"/>
                </a:solidFill>
                <a:latin typeface="Arial" panose="02020603050405020304" pitchFamily="2"/>
              </a:rPr>
              <a:t>Gendered activity in digital economy industries</a:t>
            </a:r>
          </a:p>
        </p:txBody>
      </p:sp>
      <p:sp>
        <p:nvSpPr>
          <p:cNvPr id="6" name="Text Placeholder 5">
            <a:extLst>
              <a:ext uri="{FF2B5EF4-FFF2-40B4-BE49-F238E27FC236}">
                <a16:creationId xmlns:a16="http://schemas.microsoft.com/office/drawing/2014/main" id="{3C8A6704-2C2C-65A0-1AD7-6C8C84BB425C}"/>
              </a:ext>
            </a:extLst>
          </p:cNvPr>
          <p:cNvSpPr>
            <a:spLocks noGrp="1"/>
          </p:cNvSpPr>
          <p:nvPr>
            <p:ph type="body" idx="10"/>
          </p:nvPr>
        </p:nvSpPr>
        <p:spPr>
          <a:xfrm>
            <a:off x="975846" y="4358250"/>
            <a:ext cx="3749689" cy="225583"/>
          </a:xfrm>
          <a:prstGeom prst="rect">
            <a:avLst/>
          </a:prstGeom>
          <a:noFill/>
          <a:ln w="0" cmpd="sng">
            <a:noFill/>
            <a:prstDash val="solid"/>
          </a:ln>
        </p:spPr>
        <p:txBody>
          <a:bodyPr vert="horz" lIns="0" tIns="20955" rIns="0" bIns="0" anchor="t"/>
          <a:lstStyle/>
          <a:p>
            <a:pPr marL="0" marR="0" indent="0" algn="l">
              <a:lnSpc>
                <a:spcPts val="1400"/>
              </a:lnSpc>
              <a:spcAft>
                <a:spcPts val="0"/>
              </a:spcAft>
            </a:pPr>
            <a:r>
              <a:rPr lang="en-AU" sz="1400" spc="-5" dirty="0">
                <a:solidFill>
                  <a:srgbClr val="000000"/>
                </a:solidFill>
                <a:latin typeface="Calibri" panose="02020603050405020304" pitchFamily="2"/>
              </a:rPr>
              <a:t>Source: Source: ABS; Author’s calculations.</a:t>
            </a:r>
          </a:p>
        </p:txBody>
      </p:sp>
      <p:sp>
        <p:nvSpPr>
          <p:cNvPr id="7" name="Rectangle 6">
            <a:extLst>
              <a:ext uri="{FF2B5EF4-FFF2-40B4-BE49-F238E27FC236}">
                <a16:creationId xmlns:a16="http://schemas.microsoft.com/office/drawing/2014/main" id="{ED7E0E70-8946-1872-56D2-2E35D8193C0D}"/>
              </a:ext>
            </a:extLst>
          </p:cNvPr>
          <p:cNvSpPr/>
          <p:nvPr/>
        </p:nvSpPr>
        <p:spPr>
          <a:xfrm>
            <a:off x="888760" y="4715882"/>
            <a:ext cx="9895354" cy="1600438"/>
          </a:xfrm>
          <a:prstGeom prst="rect">
            <a:avLst/>
          </a:prstGeom>
          <a:ln>
            <a:solidFill>
              <a:schemeClr val="tx1"/>
            </a:solidFill>
          </a:ln>
        </p:spPr>
        <p:txBody>
          <a:bodyPr wrap="square">
            <a:spAutoFit/>
          </a:bodyPr>
          <a:lstStyle/>
          <a:p>
            <a:pPr marL="285750" lvl="1" indent="-285750">
              <a:buFont typeface="Arial" panose="020B0604020202020204" pitchFamily="34" charset="0"/>
              <a:buChar char="•"/>
            </a:pPr>
            <a:r>
              <a:rPr lang="en-US" sz="1400" dirty="0">
                <a:effectLst/>
                <a:latin typeface="Calibri" panose="020F0502020204030204" pitchFamily="34" charset="0"/>
                <a:ea typeface="Calibri" panose="020F0502020204030204" pitchFamily="34" charset="0"/>
              </a:rPr>
              <a:t>The digital economy provides another perspective through which gender dynamics can be examined. , The male share of GVA has declined from 75% in 2014-15 to 72% in 2023-24, reflecting a gradual shift in the gender dynamics within the sector.</a:t>
            </a:r>
          </a:p>
          <a:p>
            <a:pPr marL="285750" lvl="1" indent="-285750">
              <a:buFont typeface="Arial" panose="020B0604020202020204" pitchFamily="34" charset="0"/>
              <a:buChar char="•"/>
            </a:pPr>
            <a:r>
              <a:rPr lang="en-US" sz="1400" dirty="0">
                <a:effectLst/>
                <a:latin typeface="Calibri" panose="020F0502020204030204" pitchFamily="34" charset="0"/>
                <a:ea typeface="Calibri" panose="020F0502020204030204" pitchFamily="34" charset="0"/>
              </a:rPr>
              <a:t>While the gender gap in digital industries has narrowed over the past decade, it remains significant, particularly in sub-sectors such as computer system design and telecommunications services. </a:t>
            </a:r>
          </a:p>
          <a:p>
            <a:pPr marL="285750" lvl="1" indent="-285750">
              <a:buFont typeface="Arial" panose="020B0604020202020204" pitchFamily="34" charset="0"/>
              <a:buChar char="•"/>
            </a:pPr>
            <a:r>
              <a:rPr lang="en-US" sz="1400" dirty="0">
                <a:effectLst/>
                <a:latin typeface="Calibri" panose="020F0502020204030204" pitchFamily="34" charset="0"/>
                <a:ea typeface="Calibri" panose="020F0502020204030204" pitchFamily="34" charset="0"/>
              </a:rPr>
              <a:t>Male activity continues to dominate these areas, but the increasing participation of women highlights the potential for progress. Addressing these gaps will be crucial to fostering equitable opportunities in the digital sector and ensuring that women are enabled to, and benefit from Australia’s evolving economy.</a:t>
            </a:r>
          </a:p>
        </p:txBody>
      </p:sp>
      <p:pic>
        <p:nvPicPr>
          <p:cNvPr id="4" name="Picture 3">
            <a:extLst>
              <a:ext uri="{FF2B5EF4-FFF2-40B4-BE49-F238E27FC236}">
                <a16:creationId xmlns:a16="http://schemas.microsoft.com/office/drawing/2014/main" id="{630336D3-A401-CDA8-A21A-A9778741D6C1}"/>
              </a:ext>
            </a:extLst>
          </p:cNvPr>
          <p:cNvPicPr>
            <a:picLocks noChangeAspect="1"/>
          </p:cNvPicPr>
          <p:nvPr/>
        </p:nvPicPr>
        <p:blipFill>
          <a:blip r:embed="rId3"/>
          <a:stretch>
            <a:fillRect/>
          </a:stretch>
        </p:blipFill>
        <p:spPr>
          <a:xfrm>
            <a:off x="664482" y="1059359"/>
            <a:ext cx="10914743" cy="3106550"/>
          </a:xfrm>
          <a:prstGeom prst="rect">
            <a:avLst/>
          </a:prstGeom>
        </p:spPr>
      </p:pic>
    </p:spTree>
    <p:extLst>
      <p:ext uri="{BB962C8B-B14F-4D97-AF65-F5344CB8AC3E}">
        <p14:creationId xmlns:p14="http://schemas.microsoft.com/office/powerpoint/2010/main" val="20604033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746760" y="1117600"/>
            <a:ext cx="10972800" cy="857885"/>
          </a:xfrm>
          <a:prstGeom prst="rect">
            <a:avLst/>
          </a:prstGeom>
          <a:noFill/>
          <a:ln w="0" cmpd="sng">
            <a:noFill/>
            <a:prstDash val="solid"/>
          </a:ln>
        </p:spPr>
        <p:txBody>
          <a:bodyPr vert="horz" lIns="0" tIns="20955" rIns="0" bIns="0" anchor="t">
            <a:normAutofit fontScale="95000"/>
          </a:bodyPr>
          <a:lstStyle/>
          <a:p>
            <a:pPr marL="91440" marR="0" indent="0" algn="l">
              <a:lnSpc>
                <a:spcPts val="5000"/>
              </a:lnSpc>
              <a:spcAft>
                <a:spcPts val="1570"/>
              </a:spcAft>
            </a:pPr>
            <a:r>
              <a:rPr lang="en-US" sz="4400" b="1" spc="65" dirty="0">
                <a:solidFill>
                  <a:srgbClr val="000000"/>
                </a:solidFill>
                <a:latin typeface="Arial" panose="02020603050405020304" pitchFamily="2"/>
              </a:rPr>
              <a:t>Conclusion and Future Study </a:t>
            </a:r>
          </a:p>
        </p:txBody>
      </p:sp>
      <p:cxnSp>
        <p:nvCxnSpPr>
          <p:cNvPr id="4" name="Straight Connector 3"/>
          <p:cNvCxnSpPr/>
          <p:nvPr/>
        </p:nvCxnSpPr>
        <p:spPr>
          <a:xfrm>
            <a:off x="831850" y="1978025"/>
            <a:ext cx="10803255" cy="0"/>
          </a:xfrm>
          <a:prstGeom prst="line">
            <a:avLst/>
          </a:prstGeom>
          <a:ln w="3175" cmpd="sng">
            <a:solidFill>
              <a:srgbClr val="000000"/>
            </a:solidFill>
          </a:ln>
        </p:spPr>
      </p:cxnSp>
      <p:sp>
        <p:nvSpPr>
          <p:cNvPr id="7" name="Content Placeholder 2">
            <a:extLst>
              <a:ext uri="{FF2B5EF4-FFF2-40B4-BE49-F238E27FC236}">
                <a16:creationId xmlns:a16="http://schemas.microsoft.com/office/drawing/2014/main" id="{B87A0DC7-D9A3-42D0-899B-FAFA3092F750}"/>
              </a:ext>
            </a:extLst>
          </p:cNvPr>
          <p:cNvSpPr txBox="1">
            <a:spLocks/>
          </p:cNvSpPr>
          <p:nvPr/>
        </p:nvSpPr>
        <p:spPr>
          <a:xfrm>
            <a:off x="746760" y="2188062"/>
            <a:ext cx="10344844" cy="43034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800" dirty="0"/>
              <a:t>The analysis of market production and unpaid work reveals that female economic participation has outpaced male participation, leading to a narrowing of the gender gap across various sectors, including traditionally male-dominated industries such as mining</a:t>
            </a:r>
            <a:r>
              <a:rPr lang="en-AU" sz="1800" dirty="0"/>
              <a:t>.</a:t>
            </a:r>
          </a:p>
          <a:p>
            <a:pPr>
              <a:lnSpc>
                <a:spcPct val="100000"/>
              </a:lnSpc>
            </a:pPr>
            <a:r>
              <a:rPr lang="en-US" sz="1800" dirty="0"/>
              <a:t>Despite these advancements, unpaid work, particularly for unpaid household and volunteer activities, remains a critical and underestimated value of the economy. Notably, female activity continues to account for over 60% of the total value of unpaid work, highlighting the continued gender inequity in household responsibilities.</a:t>
            </a:r>
          </a:p>
          <a:p>
            <a:pPr>
              <a:lnSpc>
                <a:spcPct val="100000"/>
              </a:lnSpc>
            </a:pPr>
            <a:r>
              <a:rPr lang="en-US" sz="1800" dirty="0"/>
              <a:t>These findings </a:t>
            </a:r>
            <a:r>
              <a:rPr lang="en-US" sz="1800" dirty="0" err="1"/>
              <a:t>emphasise</a:t>
            </a:r>
            <a:r>
              <a:rPr lang="en-US" sz="1800" dirty="0"/>
              <a:t> the need to address gender inequalities in both market and non-market activities to foster a more balanced and inclusive economic future. By integrating gendered activity into national accounts, policymakers can develop evidence-based strategies that promote gender equity and contribute to sustainable economic development. </a:t>
            </a:r>
          </a:p>
          <a:p>
            <a:pPr>
              <a:lnSpc>
                <a:spcPct val="100000"/>
              </a:lnSpc>
            </a:pPr>
            <a:r>
              <a:rPr lang="en-US" sz="1800" dirty="0"/>
              <a:t>Moreover, this approach lays the foundation for future research exploring the intersection of gender and thematic accounts, such as the digital economy, infrastructure, and cultural and creative activities. </a:t>
            </a:r>
            <a:endParaRPr lang="en-AU" sz="1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04F76AD-CBA6-4A1A-8C33-C614DDBBECB6}"/>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3DCD2808-A030-4223-B1B9-546F0022D632}"/>
              </a:ext>
            </a:extLst>
          </p:cNvPr>
          <p:cNvSpPr txBox="1"/>
          <p:nvPr/>
        </p:nvSpPr>
        <p:spPr>
          <a:xfrm>
            <a:off x="3056311" y="2211017"/>
            <a:ext cx="6281083" cy="2862322"/>
          </a:xfrm>
          <a:prstGeom prst="rect">
            <a:avLst/>
          </a:prstGeom>
          <a:solidFill>
            <a:schemeClr val="bg1"/>
          </a:solidFill>
        </p:spPr>
        <p:txBody>
          <a:bodyPr wrap="square" rtlCol="0">
            <a:spAutoFit/>
          </a:bodyPr>
          <a:lstStyle/>
          <a:p>
            <a:r>
              <a:rPr lang="en-AU" sz="6000" b="1" dirty="0"/>
              <a:t>Any Questions</a:t>
            </a:r>
          </a:p>
          <a:p>
            <a:endParaRPr lang="en-AU" sz="6000" b="1" dirty="0"/>
          </a:p>
          <a:p>
            <a:endParaRPr lang="en-AU" sz="6000" b="1" dirty="0"/>
          </a:p>
        </p:txBody>
      </p:sp>
      <p:sp>
        <p:nvSpPr>
          <p:cNvPr id="2" name="Rectangle 1">
            <a:extLst>
              <a:ext uri="{FF2B5EF4-FFF2-40B4-BE49-F238E27FC236}">
                <a16:creationId xmlns:a16="http://schemas.microsoft.com/office/drawing/2014/main" id="{C188CAE6-0C3A-4554-97EA-E12BF221D775}"/>
              </a:ext>
            </a:extLst>
          </p:cNvPr>
          <p:cNvSpPr/>
          <p:nvPr/>
        </p:nvSpPr>
        <p:spPr>
          <a:xfrm>
            <a:off x="3301253" y="3711095"/>
            <a:ext cx="5728448" cy="704167"/>
          </a:xfrm>
          <a:prstGeom prst="rect">
            <a:avLst/>
          </a:prstGeom>
          <a:solidFill>
            <a:schemeClr val="bg1"/>
          </a:solidFill>
        </p:spPr>
        <p:txBody>
          <a:bodyPr wrap="square">
            <a:spAutoFit/>
          </a:bodyPr>
          <a:lstStyle/>
          <a:p>
            <a:pPr>
              <a:lnSpc>
                <a:spcPct val="107000"/>
              </a:lnSpc>
              <a:spcBef>
                <a:spcPts val="300"/>
              </a:spcBef>
              <a:spcAft>
                <a:spcPts val="300"/>
              </a:spcAft>
            </a:pPr>
            <a:r>
              <a:rPr lang="en-AU" sz="1800" dirty="0">
                <a:effectLst/>
                <a:latin typeface="Calibri" panose="020F0502020204030204" pitchFamily="34" charset="0"/>
                <a:ea typeface="Calibri" panose="020F0502020204030204" pitchFamily="34" charset="0"/>
                <a:cs typeface="Times New Roman" panose="02020603050405020304" pitchFamily="18" charset="0"/>
              </a:rPr>
              <a:t>Ting Li: </a:t>
            </a: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Ting.Li@communications.gov.au</a:t>
            </a:r>
            <a:r>
              <a:rPr lang="en-AU" sz="1800" dirty="0">
                <a:effectLst/>
                <a:latin typeface="Calibri" panose="020F0502020204030204" pitchFamily="34" charset="0"/>
                <a:ea typeface="Calibri" panose="020F0502020204030204" pitchFamily="34" charset="0"/>
                <a:cs typeface="Times New Roman" panose="02020603050405020304" pitchFamily="18" charset="0"/>
              </a:rPr>
              <a:t> </a:t>
            </a:r>
            <a:endParaRPr lang="en-AU" sz="14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AU" sz="1800" dirty="0">
                <a:effectLst/>
                <a:latin typeface="Calibri" panose="020F0502020204030204" pitchFamily="34" charset="0"/>
                <a:ea typeface="Calibri" panose="020F0502020204030204" pitchFamily="34" charset="0"/>
              </a:rPr>
              <a:t>Mary Farrugia: </a:t>
            </a:r>
            <a:r>
              <a:rPr lang="en-AU"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4"/>
              </a:rPr>
              <a:t>Mary.Farrugia@health.gov.au</a:t>
            </a:r>
            <a:endParaRPr lang="en-AU" dirty="0"/>
          </a:p>
        </p:txBody>
      </p:sp>
    </p:spTree>
    <p:extLst>
      <p:ext uri="{BB962C8B-B14F-4D97-AF65-F5344CB8AC3E}">
        <p14:creationId xmlns:p14="http://schemas.microsoft.com/office/powerpoint/2010/main" val="2442404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2471319" y="1855537"/>
            <a:ext cx="6858000" cy="1181100"/>
          </a:xfrm>
          <a:prstGeom prst="rect">
            <a:avLst/>
          </a:prstGeom>
          <a:noFill/>
          <a:ln w="0" cmpd="sng">
            <a:noFill/>
            <a:prstDash val="solid"/>
          </a:ln>
        </p:spPr>
        <p:txBody>
          <a:bodyPr vert="horz" lIns="0" tIns="5715" rIns="0" bIns="0" anchor="t">
            <a:normAutofit fontScale="87500"/>
          </a:bodyPr>
          <a:lstStyle/>
          <a:p>
            <a:pPr marL="0" marR="0" indent="0" algn="ctr">
              <a:lnSpc>
                <a:spcPts val="2300"/>
              </a:lnSpc>
              <a:spcAft>
                <a:spcPts val="0"/>
              </a:spcAft>
            </a:pPr>
            <a:r>
              <a:rPr lang="en-AU" b="1" dirty="0">
                <a:solidFill>
                  <a:srgbClr val="000000"/>
                </a:solidFill>
                <a:latin typeface="Times New Roman" panose="02020603050405020304" pitchFamily="1"/>
              </a:rPr>
              <a:t>This paper shares preliminary research and statistics on measuring digital economy within health activity from a thematic and extended accounts perspective. The views expressed in this paper are those of the authors and contributors, and do not necessarily reflect the opinions of both departments.</a:t>
            </a:r>
            <a:endParaRPr lang="en-US" sz="1800" b="1" spc="0" dirty="0">
              <a:solidFill>
                <a:srgbClr val="000000"/>
              </a:solidFill>
              <a:latin typeface="Times New Roman" panose="02020603050405020304" pitchFamily="1"/>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838200" y="685800"/>
            <a:ext cx="10807700" cy="820420"/>
          </a:xfrm>
          <a:prstGeom prst="rect">
            <a:avLst/>
          </a:prstGeom>
          <a:noFill/>
          <a:ln w="0" cmpd="sng">
            <a:noFill/>
            <a:prstDash val="solid"/>
          </a:ln>
        </p:spPr>
        <p:txBody>
          <a:bodyPr vert="horz" lIns="0" tIns="19685" rIns="0" bIns="0" anchor="t">
            <a:normAutofit fontScale="95000"/>
          </a:bodyPr>
          <a:lstStyle/>
          <a:p>
            <a:pPr marL="91440" marR="0" indent="0" algn="l">
              <a:lnSpc>
                <a:spcPts val="5000"/>
              </a:lnSpc>
              <a:spcAft>
                <a:spcPts val="1250"/>
              </a:spcAft>
            </a:pPr>
            <a:r>
              <a:rPr lang="en-US" sz="4400" b="1" spc="0">
                <a:solidFill>
                  <a:srgbClr val="000000"/>
                </a:solidFill>
                <a:latin typeface="Arial" panose="02020603050405020304" pitchFamily="2"/>
              </a:rPr>
              <a:t>Outline </a:t>
            </a:r>
          </a:p>
        </p:txBody>
      </p:sp>
      <p:sp>
        <p:nvSpPr>
          <p:cNvPr id="3" name="Text Placeholder 2"/>
          <p:cNvSpPr>
            <a:spLocks noGrp="1"/>
          </p:cNvSpPr>
          <p:nvPr>
            <p:ph type="body" idx="10"/>
          </p:nvPr>
        </p:nvSpPr>
        <p:spPr>
          <a:xfrm>
            <a:off x="838200" y="1506220"/>
            <a:ext cx="8182429" cy="2956923"/>
          </a:xfrm>
          <a:prstGeom prst="rect">
            <a:avLst/>
          </a:prstGeom>
          <a:noFill/>
          <a:ln w="0" cmpd="sng">
            <a:noFill/>
            <a:prstDash val="solid"/>
          </a:ln>
        </p:spPr>
        <p:txBody>
          <a:bodyPr vert="horz" lIns="0" tIns="318135" rIns="0" bIns="0" anchor="t"/>
          <a:lstStyle/>
          <a:p>
            <a:pPr marL="91440" marR="0" indent="274320" algn="l">
              <a:lnSpc>
                <a:spcPts val="3400"/>
              </a:lnSpc>
              <a:spcAft>
                <a:spcPts val="0"/>
              </a:spcAft>
              <a:buFont typeface="Symbol"/>
              <a:buChar char="·"/>
            </a:pPr>
            <a:r>
              <a:rPr lang="en-US" sz="2800" spc="-45" dirty="0">
                <a:solidFill>
                  <a:srgbClr val="000000"/>
                </a:solidFill>
                <a:latin typeface="Arial" panose="02020603050405020304" pitchFamily="2"/>
              </a:rPr>
              <a:t>Background</a:t>
            </a:r>
          </a:p>
          <a:p>
            <a:pPr marL="91440" marR="0" indent="274320" algn="l">
              <a:lnSpc>
                <a:spcPts val="3400"/>
              </a:lnSpc>
              <a:spcBef>
                <a:spcPts val="575"/>
              </a:spcBef>
              <a:spcAft>
                <a:spcPts val="0"/>
              </a:spcAft>
              <a:buFont typeface="Symbol"/>
              <a:buChar char="·"/>
            </a:pPr>
            <a:r>
              <a:rPr lang="en-US" sz="2800" spc="-15" dirty="0">
                <a:solidFill>
                  <a:srgbClr val="000000"/>
                </a:solidFill>
                <a:latin typeface="Arial" panose="02020603050405020304" pitchFamily="2"/>
              </a:rPr>
              <a:t>Why do we need a gender-based account? </a:t>
            </a:r>
          </a:p>
          <a:p>
            <a:pPr marL="91440" marR="0" indent="274320" algn="l">
              <a:lnSpc>
                <a:spcPts val="3400"/>
              </a:lnSpc>
              <a:spcBef>
                <a:spcPts val="575"/>
              </a:spcBef>
              <a:spcAft>
                <a:spcPts val="0"/>
              </a:spcAft>
              <a:buFont typeface="Symbol"/>
              <a:buChar char="·"/>
            </a:pPr>
            <a:r>
              <a:rPr lang="en-US" sz="2800" spc="-15" dirty="0">
                <a:solidFill>
                  <a:srgbClr val="000000"/>
                </a:solidFill>
                <a:latin typeface="Arial" panose="02020603050405020304" pitchFamily="2"/>
              </a:rPr>
              <a:t>Framework and </a:t>
            </a:r>
            <a:r>
              <a:rPr lang="en-US" sz="2800" spc="-35" dirty="0">
                <a:solidFill>
                  <a:srgbClr val="000000"/>
                </a:solidFill>
                <a:latin typeface="Arial" panose="02020603050405020304" pitchFamily="2"/>
              </a:rPr>
              <a:t>Methodology </a:t>
            </a:r>
          </a:p>
          <a:p>
            <a:pPr marL="91440" marR="0" indent="274320" algn="l">
              <a:lnSpc>
                <a:spcPts val="3400"/>
              </a:lnSpc>
              <a:spcBef>
                <a:spcPts val="600"/>
              </a:spcBef>
              <a:spcAft>
                <a:spcPts val="0"/>
              </a:spcAft>
              <a:buFont typeface="Symbol"/>
              <a:buChar char="·"/>
            </a:pPr>
            <a:r>
              <a:rPr lang="en-US" sz="2800" spc="-30" dirty="0">
                <a:solidFill>
                  <a:srgbClr val="000000"/>
                </a:solidFill>
                <a:latin typeface="Arial" panose="02020603050405020304" pitchFamily="2"/>
              </a:rPr>
              <a:t>Key findings </a:t>
            </a:r>
          </a:p>
          <a:p>
            <a:pPr marL="91440" marR="0" indent="274320" algn="l">
              <a:lnSpc>
                <a:spcPts val="3400"/>
              </a:lnSpc>
              <a:spcBef>
                <a:spcPts val="600"/>
              </a:spcBef>
              <a:spcAft>
                <a:spcPts val="0"/>
              </a:spcAft>
              <a:buFont typeface="Symbol"/>
              <a:buChar char="·"/>
            </a:pPr>
            <a:r>
              <a:rPr lang="en-US" sz="2800" spc="-10" dirty="0">
                <a:solidFill>
                  <a:srgbClr val="000000"/>
                </a:solidFill>
                <a:latin typeface="Arial" panose="02020603050405020304" pitchFamily="2"/>
              </a:rPr>
              <a:t>Conclusion and future study</a:t>
            </a:r>
          </a:p>
        </p:txBody>
      </p:sp>
      <p:cxnSp>
        <p:nvCxnSpPr>
          <p:cNvPr id="4" name="Straight Connector 3"/>
          <p:cNvCxnSpPr/>
          <p:nvPr/>
        </p:nvCxnSpPr>
        <p:spPr>
          <a:xfrm>
            <a:off x="838200" y="1508760"/>
            <a:ext cx="10808335" cy="0"/>
          </a:xfrm>
          <a:prstGeom prst="line">
            <a:avLst/>
          </a:prstGeom>
          <a:ln w="3175" cmpd="sng">
            <a:solidFill>
              <a:srgbClr val="000000"/>
            </a:solidFill>
          </a:ln>
        </p:spPr>
      </p:cxnSp>
      <p:cxnSp>
        <p:nvCxnSpPr>
          <p:cNvPr id="5" name="Straight Connector 4"/>
          <p:cNvCxnSpPr/>
          <p:nvPr/>
        </p:nvCxnSpPr>
        <p:spPr>
          <a:xfrm>
            <a:off x="838200" y="1508760"/>
            <a:ext cx="10808335" cy="0"/>
          </a:xfrm>
          <a:prstGeom prst="line">
            <a:avLst/>
          </a:prstGeom>
          <a:ln w="3175" cmpd="sng">
            <a:solidFill>
              <a:srgbClr val="000000"/>
            </a:solidFill>
          </a:ln>
        </p:spPr>
      </p:cxnSp>
      <p:cxnSp>
        <p:nvCxnSpPr>
          <p:cNvPr id="6" name="Straight Connector 5"/>
          <p:cNvCxnSpPr/>
          <p:nvPr/>
        </p:nvCxnSpPr>
        <p:spPr>
          <a:xfrm>
            <a:off x="838200" y="1508760"/>
            <a:ext cx="10808335" cy="0"/>
          </a:xfrm>
          <a:prstGeom prst="line">
            <a:avLst/>
          </a:prstGeom>
          <a:ln w="3175" cmpd="sng">
            <a:solidFill>
              <a:srgbClr val="000000"/>
            </a:solidFill>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5F5F6"/>
        </a:solidFill>
        <a:effectLst/>
      </p:bgPr>
    </p:bg>
    <p:spTree>
      <p:nvGrpSpPr>
        <p:cNvPr id="1" name=""/>
        <p:cNvGrpSpPr/>
        <p:nvPr/>
      </p:nvGrpSpPr>
      <p:grpSpPr>
        <a:xfrm>
          <a:off x="0" y="0"/>
          <a:ext cx="0" cy="0"/>
          <a:chOff x="0" y="0"/>
          <a:chExt cx="0" cy="0"/>
        </a:xfrm>
      </p:grpSpPr>
      <p:sp>
        <p:nvSpPr>
          <p:cNvPr id="6" name="Text Placeholder 5"/>
          <p:cNvSpPr>
            <a:spLocks noGrp="1"/>
          </p:cNvSpPr>
          <p:nvPr>
            <p:ph type="body" idx="10"/>
          </p:nvPr>
        </p:nvSpPr>
        <p:spPr>
          <a:xfrm>
            <a:off x="682625" y="6193790"/>
            <a:ext cx="5394960" cy="664210"/>
          </a:xfrm>
          <a:prstGeom prst="rect">
            <a:avLst/>
          </a:prstGeom>
          <a:noFill/>
          <a:ln w="0" cmpd="sng">
            <a:noFill/>
            <a:prstDash val="solid"/>
          </a:ln>
        </p:spPr>
        <p:txBody>
          <a:bodyPr vert="horz" lIns="0" tIns="0" rIns="0" bIns="0" anchor="t"/>
          <a:lstStyle/>
          <a:p>
            <a:r>
              <a:rPr lang="en-US" dirty="0"/>
              <a:t> </a:t>
            </a:r>
          </a:p>
        </p:txBody>
      </p:sp>
      <p:sp>
        <p:nvSpPr>
          <p:cNvPr id="4" name="Text Placeholder 3"/>
          <p:cNvSpPr>
            <a:spLocks noGrp="1"/>
          </p:cNvSpPr>
          <p:nvPr>
            <p:ph type="body" idx="10"/>
          </p:nvPr>
        </p:nvSpPr>
        <p:spPr>
          <a:xfrm>
            <a:off x="682625" y="104138"/>
            <a:ext cx="5394960" cy="1277493"/>
          </a:xfrm>
          <a:prstGeom prst="rect">
            <a:avLst/>
          </a:prstGeom>
          <a:noFill/>
          <a:ln w="0" cmpd="sng">
            <a:noFill/>
            <a:prstDash val="solid"/>
          </a:ln>
        </p:spPr>
        <p:txBody>
          <a:bodyPr vert="horz" lIns="0" tIns="705485" rIns="0" bIns="0" anchor="t">
            <a:normAutofit fontScale="95000"/>
          </a:bodyPr>
          <a:lstStyle/>
          <a:p>
            <a:pPr marL="274320" marR="0" indent="0" algn="l">
              <a:lnSpc>
                <a:spcPts val="2000"/>
              </a:lnSpc>
              <a:spcAft>
                <a:spcPts val="740"/>
              </a:spcAft>
            </a:pPr>
            <a:r>
              <a:rPr lang="en-US" sz="4400" b="1" spc="60" dirty="0">
                <a:solidFill>
                  <a:srgbClr val="843B0D"/>
                </a:solidFill>
                <a:latin typeface="Arial" panose="02020603050405020304" pitchFamily="2"/>
              </a:rPr>
              <a:t>Background </a:t>
            </a:r>
          </a:p>
        </p:txBody>
      </p:sp>
      <p:pic>
        <p:nvPicPr>
          <p:cNvPr id="2" name="Picture 1">
            <a:extLst>
              <a:ext uri="{FF2B5EF4-FFF2-40B4-BE49-F238E27FC236}">
                <a16:creationId xmlns:a16="http://schemas.microsoft.com/office/drawing/2014/main" id="{3E21C5F3-5615-4619-D07A-EA475F1001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598" y="0"/>
            <a:ext cx="4571402" cy="6858000"/>
          </a:xfrm>
          <a:prstGeom prst="rect">
            <a:avLst/>
          </a:prstGeom>
        </p:spPr>
      </p:pic>
      <p:sp>
        <p:nvSpPr>
          <p:cNvPr id="8" name="Rectangle 7">
            <a:extLst>
              <a:ext uri="{FF2B5EF4-FFF2-40B4-BE49-F238E27FC236}">
                <a16:creationId xmlns:a16="http://schemas.microsoft.com/office/drawing/2014/main" id="{4F2601BA-FDF5-72F9-37DA-C3C905183EFB}"/>
              </a:ext>
            </a:extLst>
          </p:cNvPr>
          <p:cNvSpPr/>
          <p:nvPr/>
        </p:nvSpPr>
        <p:spPr>
          <a:xfrm>
            <a:off x="1377696" y="1908048"/>
            <a:ext cx="914400"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a:extLst>
              <a:ext uri="{FF2B5EF4-FFF2-40B4-BE49-F238E27FC236}">
                <a16:creationId xmlns:a16="http://schemas.microsoft.com/office/drawing/2014/main" id="{D4E728AB-FC09-1317-0C4B-530D2FE663E3}"/>
              </a:ext>
            </a:extLst>
          </p:cNvPr>
          <p:cNvSpPr txBox="1"/>
          <p:nvPr/>
        </p:nvSpPr>
        <p:spPr>
          <a:xfrm>
            <a:off x="481457" y="3532862"/>
            <a:ext cx="7293692" cy="307777"/>
          </a:xfrm>
          <a:prstGeom prst="rect">
            <a:avLst/>
          </a:prstGeom>
          <a:noFill/>
        </p:spPr>
        <p:txBody>
          <a:bodyPr wrap="square" rtlCol="0" anchor="ctr">
            <a:spAutoFit/>
          </a:bodyPr>
          <a:lstStyle/>
          <a:p>
            <a:endParaRPr lang="en-AU" sz="1400" dirty="0"/>
          </a:p>
        </p:txBody>
      </p:sp>
      <p:sp>
        <p:nvSpPr>
          <p:cNvPr id="13" name="Subtitle 2">
            <a:extLst>
              <a:ext uri="{FF2B5EF4-FFF2-40B4-BE49-F238E27FC236}">
                <a16:creationId xmlns:a16="http://schemas.microsoft.com/office/drawing/2014/main" id="{E56C04FE-280E-12FF-9358-035FEE06E89A}"/>
              </a:ext>
            </a:extLst>
          </p:cNvPr>
          <p:cNvSpPr txBox="1">
            <a:spLocks/>
          </p:cNvSpPr>
          <p:nvPr/>
        </p:nvSpPr>
        <p:spPr>
          <a:xfrm>
            <a:off x="625764" y="1297996"/>
            <a:ext cx="7805004" cy="5078420"/>
          </a:xfrm>
          <a:prstGeom prst="rect">
            <a:avLst/>
          </a:prstGeom>
          <a:solidFill>
            <a:schemeClr val="bg1">
              <a:lumMod val="75000"/>
            </a:schemeClr>
          </a:solidFill>
        </p:spPr>
        <p:txBody>
          <a:bodyPr>
            <a:normAutofit fontScale="92500" lnSpcReduction="20000"/>
          </a:bodyPr>
          <a:lstStyle/>
          <a:p>
            <a:pPr marL="342900" indent="-342900" algn="l">
              <a:lnSpc>
                <a:spcPct val="110000"/>
              </a:lnSpc>
              <a:buFont typeface="Arial" panose="020B0604020202020204" pitchFamily="34" charset="0"/>
              <a:buChar char="•"/>
            </a:pPr>
            <a:r>
              <a:rPr lang="en-US" dirty="0">
                <a:latin typeface="Arial" panose="020B0604020202020204" pitchFamily="34" charset="0"/>
                <a:cs typeface="Arial" panose="020B0604020202020204" pitchFamily="34" charset="0"/>
              </a:rPr>
              <a:t>The Australian economy has transformed significantly over the past three decades, driven by economic, technological, and social shifts. </a:t>
            </a:r>
          </a:p>
          <a:p>
            <a:pPr marL="800100" lvl="1" indent="-342900" algn="l">
              <a:lnSpc>
                <a:spcPct val="110000"/>
              </a:lnSpc>
              <a:spcBef>
                <a:spcPts val="800"/>
              </a:spcBef>
              <a:spcAft>
                <a:spcPts val="800"/>
              </a:spcAft>
              <a:buFont typeface="Courier New" panose="02070309020205020404" pitchFamily="49" charset="0"/>
              <a:buChar char="o"/>
            </a:pPr>
            <a:r>
              <a:rPr lang="en-US" sz="1600" dirty="0">
                <a:latin typeface="Arial" panose="020B0604020202020204" pitchFamily="34" charset="0"/>
                <a:cs typeface="Arial" panose="020B0604020202020204" pitchFamily="34" charset="0"/>
              </a:rPr>
              <a:t>Major events like the mining boom, the GFC, COVID-19, and emerging technologies such as AI have collectively influenced the nature and distribution of gendered activity.</a:t>
            </a:r>
          </a:p>
          <a:p>
            <a:pPr marL="342900" indent="-342900" algn="l">
              <a:lnSpc>
                <a:spcPct val="110000"/>
              </a:lnSpc>
              <a:buFont typeface="Arial" panose="020B0604020202020204" pitchFamily="34" charset="0"/>
              <a:buChar char="•"/>
            </a:pPr>
            <a:r>
              <a:rPr lang="en-US" dirty="0">
                <a:latin typeface="Arial" panose="020B0604020202020204" pitchFamily="34" charset="0"/>
                <a:cs typeface="Arial" panose="020B0604020202020204" pitchFamily="34" charset="0"/>
              </a:rPr>
              <a:t>Female labour force participation now accounts for approximately 48% across all industries in the Australian economy, with evolving gender roles supported by government policies on child care and protected leave, allowing women to return to work after childbirth. </a:t>
            </a:r>
          </a:p>
          <a:p>
            <a:pPr marL="800100" lvl="1" indent="-342900" algn="l">
              <a:lnSpc>
                <a:spcPct val="110000"/>
              </a:lnSpc>
              <a:spcBef>
                <a:spcPts val="800"/>
              </a:spcBef>
              <a:spcAft>
                <a:spcPts val="800"/>
              </a:spcAft>
              <a:buFont typeface="Courier New" panose="02070309020205020404" pitchFamily="49" charset="0"/>
              <a:buChar char="o"/>
            </a:pPr>
            <a:r>
              <a:rPr lang="en-US" sz="1600" dirty="0">
                <a:latin typeface="Arial" panose="020B0604020202020204" pitchFamily="34" charset="0"/>
                <a:cs typeface="Arial" panose="020B0604020202020204" pitchFamily="34" charset="0"/>
              </a:rPr>
              <a:t>However, gendered inequality remains, with notable economic and societal implications.</a:t>
            </a:r>
          </a:p>
          <a:p>
            <a:pPr marL="342900" indent="-342900" algn="l">
              <a:lnSpc>
                <a:spcPct val="110000"/>
              </a:lnSpc>
              <a:buFont typeface="Arial" panose="020B0604020202020204" pitchFamily="34" charset="0"/>
              <a:buChar char="•"/>
            </a:pPr>
            <a:r>
              <a:rPr lang="en-US" dirty="0">
                <a:latin typeface="Arial" panose="020B0604020202020204" pitchFamily="34" charset="0"/>
                <a:cs typeface="Arial" panose="020B0604020202020204" pitchFamily="34" charset="0"/>
              </a:rPr>
              <a:t>There is growing international interest in quantifying the economic contribution of gendered activity to understand the reasons better and address its broader impacts. </a:t>
            </a:r>
          </a:p>
          <a:p>
            <a:pPr marL="800100" lvl="1" indent="-342900" algn="l">
              <a:lnSpc>
                <a:spcPct val="110000"/>
              </a:lnSpc>
              <a:spcBef>
                <a:spcPts val="500"/>
              </a:spcBef>
              <a:spcAft>
                <a:spcPts val="500"/>
              </a:spcAft>
              <a:buFont typeface="Courier New" panose="02070309020205020404" pitchFamily="49" charset="0"/>
              <a:buChar char="o"/>
            </a:pPr>
            <a:r>
              <a:rPr lang="en-US" sz="1600" dirty="0">
                <a:latin typeface="Arial" panose="020B0604020202020204" pitchFamily="34" charset="0"/>
                <a:cs typeface="Arial" panose="020B0604020202020204" pitchFamily="34" charset="0"/>
              </a:rPr>
              <a:t>Within industry preferences and occupational roles, a gender gap persists in economic contribution. Quantifying the monetary value of gendered activity – both paid and unpaid – provides critical insights into these inequities. </a:t>
            </a:r>
          </a:p>
          <a:p>
            <a:pPr marL="800100" lvl="1" indent="-342900" algn="l">
              <a:lnSpc>
                <a:spcPct val="110000"/>
              </a:lnSpc>
              <a:spcBef>
                <a:spcPts val="500"/>
              </a:spcBef>
              <a:spcAft>
                <a:spcPts val="500"/>
              </a:spcAft>
              <a:buFont typeface="Courier New" panose="02070309020205020404" pitchFamily="49" charset="0"/>
              <a:buChar char="o"/>
            </a:pPr>
            <a:r>
              <a:rPr lang="en-US" sz="1600" dirty="0">
                <a:latin typeface="Arial" panose="020B0604020202020204" pitchFamily="34" charset="0"/>
                <a:cs typeface="Arial" panose="020B0604020202020204" pitchFamily="34" charset="0"/>
              </a:rPr>
              <a:t>This includes examining industrial and occupational contributions as well as unpaid household and volunteer work.</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olorful carved figures of humans">
            <a:extLst>
              <a:ext uri="{FF2B5EF4-FFF2-40B4-BE49-F238E27FC236}">
                <a16:creationId xmlns:a16="http://schemas.microsoft.com/office/drawing/2014/main" id="{DF62244A-84F4-2612-F188-EB41E0366EB0}"/>
              </a:ext>
            </a:extLst>
          </p:cNvPr>
          <p:cNvPicPr>
            <a:picLocks noChangeAspect="1"/>
          </p:cNvPicPr>
          <p:nvPr/>
        </p:nvPicPr>
        <p:blipFill>
          <a:blip r:embed="rId2"/>
          <a:srcRect l="14375" r="14375"/>
          <a:stretch>
            <a:fillRect/>
          </a:stretch>
        </p:blipFill>
        <p:spPr>
          <a:xfrm>
            <a:off x="529802" y="834567"/>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
        <p:nvSpPr>
          <p:cNvPr id="8" name="Text Placeholder 4">
            <a:extLst>
              <a:ext uri="{FF2B5EF4-FFF2-40B4-BE49-F238E27FC236}">
                <a16:creationId xmlns:a16="http://schemas.microsoft.com/office/drawing/2014/main" id="{C50BDA9E-7D0D-64AA-DAA5-065B45140E30}"/>
              </a:ext>
            </a:extLst>
          </p:cNvPr>
          <p:cNvSpPr txBox="1">
            <a:spLocks/>
          </p:cNvSpPr>
          <p:nvPr/>
        </p:nvSpPr>
        <p:spPr>
          <a:xfrm>
            <a:off x="6160010" y="994196"/>
            <a:ext cx="5404102" cy="5224236"/>
          </a:xfrm>
          <a:prstGeom prst="rect">
            <a:avLst/>
          </a:prstGeom>
        </p:spPr>
        <p:txBody>
          <a:bodyPr vert="horz" lIns="91440" tIns="45720" rIns="91440" bIns="45720" rtlCol="0" anchor="t">
            <a:noAutofit/>
          </a:bodyP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17220" marR="228600" lvl="2" indent="-228600">
              <a:lnSpc>
                <a:spcPct val="90000"/>
              </a:lnSpc>
              <a:spcAft>
                <a:spcPts val="600"/>
              </a:spcAft>
              <a:buFont typeface="Arial" panose="020B0604020202020204" pitchFamily="34" charset="0"/>
              <a:buChar char="•"/>
            </a:pPr>
            <a:r>
              <a:rPr lang="en-US" sz="1500" dirty="0">
                <a:solidFill>
                  <a:schemeClr val="tx1">
                    <a:alpha val="80000"/>
                  </a:schemeClr>
                </a:solidFill>
              </a:rPr>
              <a:t>This paper estimates the gendered activity in Australia over the past thirty years, from a thematic and extended account perspective, that includes market production and unpaid work from 1994-95 to 2023-24.</a:t>
            </a:r>
          </a:p>
          <a:p>
            <a:pPr marL="1131570" marR="228600" lvl="1" indent="-285750">
              <a:lnSpc>
                <a:spcPct val="90000"/>
              </a:lnSpc>
              <a:spcAft>
                <a:spcPts val="600"/>
              </a:spcAft>
              <a:buFont typeface="Courier New" panose="02070309020205020404" pitchFamily="49" charset="0"/>
              <a:buChar char="o"/>
            </a:pPr>
            <a:r>
              <a:rPr lang="en-US" sz="1500" dirty="0">
                <a:solidFill>
                  <a:schemeClr val="tx1">
                    <a:alpha val="80000"/>
                  </a:schemeClr>
                </a:solidFill>
              </a:rPr>
              <a:t>The analysis estimates gendered contributions across more than 500 Australian industries by using ABS data and examines the gendered dynamics within the digital economy industries for the past decade.</a:t>
            </a:r>
          </a:p>
          <a:p>
            <a:pPr marL="617220" marR="228600" lvl="4" indent="-228600">
              <a:lnSpc>
                <a:spcPct val="90000"/>
              </a:lnSpc>
              <a:spcAft>
                <a:spcPts val="600"/>
              </a:spcAft>
              <a:buFont typeface="Arial" panose="020B0604020202020204" pitchFamily="34" charset="0"/>
              <a:buChar char="•"/>
            </a:pPr>
            <a:r>
              <a:rPr lang="en-US" sz="1500" dirty="0">
                <a:solidFill>
                  <a:schemeClr val="tx1">
                    <a:alpha val="80000"/>
                  </a:schemeClr>
                </a:solidFill>
              </a:rPr>
              <a:t>This approach lays the foundation for future research exploring the intersection of gender and thematic accounts, such as the digital economy, care and support economy, and cultural and creative activities. </a:t>
            </a:r>
          </a:p>
          <a:p>
            <a:pPr marL="617220" marR="228600" indent="-228600">
              <a:lnSpc>
                <a:spcPct val="90000"/>
              </a:lnSpc>
              <a:spcAft>
                <a:spcPts val="600"/>
              </a:spcAft>
              <a:buFont typeface="Arial" panose="020B0604020202020204" pitchFamily="34" charset="0"/>
              <a:buChar char="•"/>
            </a:pPr>
            <a:r>
              <a:rPr lang="en-US" sz="1500" dirty="0">
                <a:solidFill>
                  <a:schemeClr val="tx1">
                    <a:alpha val="80000"/>
                  </a:schemeClr>
                </a:solidFill>
              </a:rPr>
              <a:t>The paper </a:t>
            </a:r>
            <a:r>
              <a:rPr lang="en-US" sz="1500" dirty="0" err="1">
                <a:solidFill>
                  <a:schemeClr val="tx1">
                    <a:alpha val="80000"/>
                  </a:schemeClr>
                </a:solidFill>
              </a:rPr>
              <a:t>emphasises</a:t>
            </a:r>
            <a:r>
              <a:rPr lang="en-US" sz="1500" dirty="0">
                <a:solidFill>
                  <a:schemeClr val="tx1">
                    <a:alpha val="80000"/>
                  </a:schemeClr>
                </a:solidFill>
              </a:rPr>
              <a:t> the interconnections between market and non-market work, providing a comprehensive view of gendered activity and its impact on Australia’s economy and society. </a:t>
            </a:r>
          </a:p>
          <a:p>
            <a:pPr marL="1131570" marR="228600" lvl="1" indent="-285750">
              <a:lnSpc>
                <a:spcPct val="90000"/>
              </a:lnSpc>
              <a:spcAft>
                <a:spcPts val="600"/>
              </a:spcAft>
              <a:buFont typeface="Courier New" panose="02070309020205020404" pitchFamily="49" charset="0"/>
              <a:buChar char="o"/>
            </a:pPr>
            <a:r>
              <a:rPr lang="en-US" sz="1500" dirty="0">
                <a:solidFill>
                  <a:schemeClr val="tx1">
                    <a:alpha val="80000"/>
                  </a:schemeClr>
                </a:solidFill>
              </a:rPr>
              <a:t>The study incorporates the individual function replacement cost method to estimate monetary values to unpaid work.  </a:t>
            </a:r>
          </a:p>
          <a:p>
            <a:pPr marL="1131570" marR="228600" lvl="1" indent="-285750">
              <a:lnSpc>
                <a:spcPct val="90000"/>
              </a:lnSpc>
              <a:spcAft>
                <a:spcPts val="600"/>
              </a:spcAft>
              <a:buFont typeface="Courier New" panose="02070309020205020404" pitchFamily="49" charset="0"/>
              <a:buChar char="o"/>
            </a:pPr>
            <a:r>
              <a:rPr lang="en-US" sz="1500" dirty="0">
                <a:solidFill>
                  <a:schemeClr val="tx1">
                    <a:alpha val="80000"/>
                  </a:schemeClr>
                </a:solidFill>
              </a:rPr>
              <a:t>By integrating both market and non-market outputs, this paper contributes to a deeper understanding of gender inequality. It offers a foundation for evidence-based policies aimed at promoting gender equity.</a:t>
            </a:r>
          </a:p>
          <a:p>
            <a:pPr marL="274320" marR="228600" indent="-228600">
              <a:lnSpc>
                <a:spcPct val="90000"/>
              </a:lnSpc>
              <a:spcAft>
                <a:spcPts val="600"/>
              </a:spcAft>
              <a:buFont typeface="Arial" panose="020B0604020202020204" pitchFamily="34" charset="0"/>
              <a:buChar char="•"/>
            </a:pPr>
            <a:endParaRPr lang="en-US" sz="1500" dirty="0">
              <a:solidFill>
                <a:schemeClr val="tx1">
                  <a:alpha val="80000"/>
                </a:schemeClr>
              </a:solidFill>
            </a:endParaRPr>
          </a:p>
        </p:txBody>
      </p:sp>
      <p:sp>
        <p:nvSpPr>
          <p:cNvPr id="4" name="Text Placeholder 3">
            <a:extLst>
              <a:ext uri="{FF2B5EF4-FFF2-40B4-BE49-F238E27FC236}">
                <a16:creationId xmlns:a16="http://schemas.microsoft.com/office/drawing/2014/main" id="{6568FC13-F342-3BCF-5C3F-BDA19B39DBC3}"/>
              </a:ext>
            </a:extLst>
          </p:cNvPr>
          <p:cNvSpPr txBox="1">
            <a:spLocks/>
          </p:cNvSpPr>
          <p:nvPr/>
        </p:nvSpPr>
        <p:spPr>
          <a:xfrm>
            <a:off x="1207008" y="45495"/>
            <a:ext cx="9687680" cy="709257"/>
          </a:xfrm>
          <a:prstGeom prst="rect">
            <a:avLst/>
          </a:prstGeom>
        </p:spPr>
        <p:txBody>
          <a:bodyPr vert="horz" lIns="91440" tIns="45720" rIns="91440" bIns="45720" rtlCol="0" anchor="b">
            <a:noAutofit/>
          </a:bodyP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4320">
              <a:lnSpc>
                <a:spcPct val="90000"/>
              </a:lnSpc>
              <a:spcBef>
                <a:spcPct val="0"/>
              </a:spcBef>
              <a:spcAft>
                <a:spcPts val="500"/>
              </a:spcAft>
            </a:pPr>
            <a:r>
              <a:rPr lang="en-US" sz="3000" b="1" spc="60" dirty="0">
                <a:solidFill>
                  <a:srgbClr val="843B0D"/>
                </a:solidFill>
                <a:latin typeface="Arial" panose="02020603050405020304" pitchFamily="2"/>
              </a:rPr>
              <a:t>Why do we need a gender-based account? </a:t>
            </a:r>
          </a:p>
        </p:txBody>
      </p:sp>
    </p:spTree>
    <p:extLst>
      <p:ext uri="{BB962C8B-B14F-4D97-AF65-F5344CB8AC3E}">
        <p14:creationId xmlns:p14="http://schemas.microsoft.com/office/powerpoint/2010/main" val="3414151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Send some greetings…">
            <a:extLst>
              <a:ext uri="{FF2B5EF4-FFF2-40B4-BE49-F238E27FC236}">
                <a16:creationId xmlns:a16="http://schemas.microsoft.com/office/drawing/2014/main" id="{0DB207B3-5A44-8844-901C-ED673FD0A2E9}"/>
              </a:ext>
            </a:extLst>
          </p:cNvPr>
          <p:cNvSpPr txBox="1"/>
          <p:nvPr/>
        </p:nvSpPr>
        <p:spPr>
          <a:xfrm>
            <a:off x="519886" y="474295"/>
            <a:ext cx="8219338" cy="709720"/>
          </a:xfrm>
          <a:prstGeom prst="rect">
            <a:avLst/>
          </a:prstGeom>
          <a:ln w="12700">
            <a:miter lim="400000"/>
          </a:ln>
          <a:extLst>
            <a:ext uri="{C572A759-6A51-4108-AA02-DFA0A04FC94B}">
              <ma14:wrappingTextBoxFlag xmlns:ma14="http://schemas.microsoft.com/office/mac/drawingml/2011/main" xmlns="" val="1"/>
            </a:ext>
          </a:extLst>
        </p:spPr>
        <p:txBody>
          <a:bodyPr lIns="22860" rIns="22860"/>
          <a:lstStyle/>
          <a:p>
            <a:r>
              <a:rPr lang="en-AU" sz="4000" b="1" dirty="0">
                <a:solidFill>
                  <a:srgbClr val="843B0D"/>
                </a:solidFill>
                <a:latin typeface="+mj-lt"/>
                <a:ea typeface="Helvetica Neue UltraLight" charset="0"/>
                <a:cs typeface="Arial Hebrew Scholar Light" pitchFamily="2" charset="-79"/>
              </a:rPr>
              <a:t>Framework and Methodology</a:t>
            </a:r>
          </a:p>
        </p:txBody>
      </p:sp>
      <p:pic>
        <p:nvPicPr>
          <p:cNvPr id="3" name="Picture 2">
            <a:extLst>
              <a:ext uri="{FF2B5EF4-FFF2-40B4-BE49-F238E27FC236}">
                <a16:creationId xmlns:a16="http://schemas.microsoft.com/office/drawing/2014/main" id="{E46A72E5-6526-D282-DFDC-5050A13F7048}"/>
              </a:ext>
            </a:extLst>
          </p:cNvPr>
          <p:cNvPicPr>
            <a:picLocks noChangeAspect="1"/>
          </p:cNvPicPr>
          <p:nvPr/>
        </p:nvPicPr>
        <p:blipFill>
          <a:blip r:embed="rId3"/>
          <a:srcRect l="1845" r="2143"/>
          <a:stretch>
            <a:fillRect/>
          </a:stretch>
        </p:blipFill>
        <p:spPr>
          <a:xfrm>
            <a:off x="374192" y="1199255"/>
            <a:ext cx="11277601" cy="5007781"/>
          </a:xfrm>
          <a:prstGeom prst="rect">
            <a:avLst/>
          </a:prstGeom>
        </p:spPr>
      </p:pic>
    </p:spTree>
    <p:extLst>
      <p:ext uri="{BB962C8B-B14F-4D97-AF65-F5344CB8AC3E}">
        <p14:creationId xmlns:p14="http://schemas.microsoft.com/office/powerpoint/2010/main" val="698171464"/>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C4700-B858-5EF0-6E67-84E11B0C1168}"/>
            </a:ext>
          </a:extLst>
        </p:cNvPr>
        <p:cNvGrpSpPr/>
        <p:nvPr/>
      </p:nvGrpSpPr>
      <p:grpSpPr>
        <a:xfrm>
          <a:off x="0" y="0"/>
          <a:ext cx="0" cy="0"/>
          <a:chOff x="0" y="0"/>
          <a:chExt cx="0" cy="0"/>
        </a:xfrm>
      </p:grpSpPr>
      <p:sp>
        <p:nvSpPr>
          <p:cNvPr id="48" name="Send some greetings…">
            <a:extLst>
              <a:ext uri="{FF2B5EF4-FFF2-40B4-BE49-F238E27FC236}">
                <a16:creationId xmlns:a16="http://schemas.microsoft.com/office/drawing/2014/main" id="{061BFED0-7137-BCEC-491B-4922520CFDE0}"/>
              </a:ext>
            </a:extLst>
          </p:cNvPr>
          <p:cNvSpPr txBox="1"/>
          <p:nvPr/>
        </p:nvSpPr>
        <p:spPr>
          <a:xfrm>
            <a:off x="560931" y="162238"/>
            <a:ext cx="10825525" cy="1071476"/>
          </a:xfrm>
          <a:prstGeom prst="rect">
            <a:avLst/>
          </a:prstGeom>
          <a:ln w="12700">
            <a:miter lim="400000"/>
          </a:ln>
          <a:extLst>
            <a:ext uri="{C572A759-6A51-4108-AA02-DFA0A04FC94B}">
              <ma14:wrappingTextBoxFlag xmlns="" xmlns:ma14="http://schemas.microsoft.com/office/mac/drawingml/2011/main" val="1"/>
            </a:ext>
          </a:extLst>
        </p:spPr>
        <p:txBody>
          <a:bodyPr lIns="22860" rIns="22860"/>
          <a:lstStyle/>
          <a:p>
            <a:r>
              <a:rPr lang="en-US" sz="3000" b="1" dirty="0">
                <a:solidFill>
                  <a:srgbClr val="843B0D"/>
                </a:solidFill>
                <a:latin typeface="+mj-lt"/>
                <a:ea typeface="Helvetica Neue UltraLight" charset="0"/>
                <a:cs typeface="Arial Hebrew Scholar Light" pitchFamily="2" charset="-79"/>
              </a:rPr>
              <a:t>Mapping unpaid household activities with related industrial and occupational classifications</a:t>
            </a:r>
            <a:endParaRPr lang="en-AU" sz="3000" b="1" dirty="0">
              <a:solidFill>
                <a:srgbClr val="843B0D"/>
              </a:solidFill>
              <a:latin typeface="+mj-lt"/>
              <a:ea typeface="Helvetica Neue UltraLight" charset="0"/>
              <a:cs typeface="Arial Hebrew Scholar Light" pitchFamily="2" charset="-79"/>
            </a:endParaRPr>
          </a:p>
        </p:txBody>
      </p:sp>
      <p:pic>
        <p:nvPicPr>
          <p:cNvPr id="6" name="Picture 5">
            <a:extLst>
              <a:ext uri="{FF2B5EF4-FFF2-40B4-BE49-F238E27FC236}">
                <a16:creationId xmlns:a16="http://schemas.microsoft.com/office/drawing/2014/main" id="{45C8307E-7075-CAD9-864E-664B3FDC1CF5}"/>
              </a:ext>
            </a:extLst>
          </p:cNvPr>
          <p:cNvPicPr>
            <a:picLocks noChangeAspect="1"/>
          </p:cNvPicPr>
          <p:nvPr/>
        </p:nvPicPr>
        <p:blipFill>
          <a:blip r:embed="rId3"/>
          <a:stretch>
            <a:fillRect/>
          </a:stretch>
        </p:blipFill>
        <p:spPr>
          <a:xfrm>
            <a:off x="465521" y="1147535"/>
            <a:ext cx="11016344" cy="5239718"/>
          </a:xfrm>
          <a:prstGeom prst="rect">
            <a:avLst/>
          </a:prstGeom>
        </p:spPr>
      </p:pic>
    </p:spTree>
    <p:extLst>
      <p:ext uri="{BB962C8B-B14F-4D97-AF65-F5344CB8AC3E}">
        <p14:creationId xmlns:p14="http://schemas.microsoft.com/office/powerpoint/2010/main" val="2133945464"/>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9B09E881-7354-4006-88FA-E4F73A2428A4}"/>
              </a:ext>
            </a:extLst>
          </p:cNvPr>
          <p:cNvSpPr txBox="1">
            <a:spLocks/>
          </p:cNvSpPr>
          <p:nvPr/>
        </p:nvSpPr>
        <p:spPr>
          <a:xfrm>
            <a:off x="285937" y="349624"/>
            <a:ext cx="5394960" cy="1442085"/>
          </a:xfrm>
          <a:prstGeom prst="rect">
            <a:avLst/>
          </a:prstGeom>
          <a:noFill/>
          <a:ln w="0" cmpd="sng">
            <a:noFill/>
            <a:prstDash val="solid"/>
          </a:ln>
        </p:spPr>
        <p:txBody>
          <a:bodyPr vert="horz" lIns="0" tIns="705485" rIns="0" bIns="0" anchor="t">
            <a:normAutofit fontScale="95000"/>
          </a:bodyPr>
          <a:lstStyle/>
          <a:p>
            <a:pPr marL="274320" algn="l">
              <a:lnSpc>
                <a:spcPts val="5000"/>
              </a:lnSpc>
              <a:spcAft>
                <a:spcPts val="740"/>
              </a:spcAft>
            </a:pPr>
            <a:r>
              <a:rPr lang="en-US" sz="4400" b="1" spc="60" dirty="0">
                <a:solidFill>
                  <a:srgbClr val="843B0D"/>
                </a:solidFill>
                <a:latin typeface="Arial" panose="02020603050405020304" pitchFamily="2"/>
              </a:rPr>
              <a:t>Key findings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975846" y="375464"/>
            <a:ext cx="10603379" cy="683895"/>
          </a:xfrm>
          <a:prstGeom prst="rect">
            <a:avLst/>
          </a:prstGeom>
          <a:noFill/>
          <a:ln w="0" cmpd="sng">
            <a:noFill/>
            <a:prstDash val="solid"/>
          </a:ln>
        </p:spPr>
        <p:txBody>
          <a:bodyPr vert="horz" lIns="0" tIns="7620" rIns="0" bIns="0" anchor="t"/>
          <a:lstStyle/>
          <a:p>
            <a:pPr marL="0" marR="0" indent="0" algn="l">
              <a:lnSpc>
                <a:spcPts val="3100"/>
              </a:lnSpc>
              <a:spcAft>
                <a:spcPts val="2155"/>
              </a:spcAft>
            </a:pPr>
            <a:r>
              <a:rPr lang="en-US" sz="2600" b="1" spc="-65" dirty="0">
                <a:solidFill>
                  <a:srgbClr val="000000"/>
                </a:solidFill>
                <a:latin typeface="Arial" panose="02020603050405020304" pitchFamily="2"/>
              </a:rPr>
              <a:t>Gendered activity summary, 1994-95 to 2023-24</a:t>
            </a:r>
          </a:p>
        </p:txBody>
      </p:sp>
      <p:sp>
        <p:nvSpPr>
          <p:cNvPr id="6" name="Text Placeholder 5"/>
          <p:cNvSpPr>
            <a:spLocks noGrp="1"/>
          </p:cNvSpPr>
          <p:nvPr>
            <p:ph type="body" idx="10"/>
          </p:nvPr>
        </p:nvSpPr>
        <p:spPr>
          <a:xfrm>
            <a:off x="717550" y="4387620"/>
            <a:ext cx="3749689" cy="225583"/>
          </a:xfrm>
          <a:prstGeom prst="rect">
            <a:avLst/>
          </a:prstGeom>
          <a:noFill/>
          <a:ln w="0" cmpd="sng">
            <a:noFill/>
            <a:prstDash val="solid"/>
          </a:ln>
        </p:spPr>
        <p:txBody>
          <a:bodyPr vert="horz" lIns="0" tIns="20955" rIns="0" bIns="0" anchor="t"/>
          <a:lstStyle/>
          <a:p>
            <a:pPr marL="0" marR="0" indent="0" algn="l">
              <a:lnSpc>
                <a:spcPts val="1400"/>
              </a:lnSpc>
              <a:spcAft>
                <a:spcPts val="0"/>
              </a:spcAft>
            </a:pPr>
            <a:r>
              <a:rPr lang="en-AU" sz="1400" spc="-5" dirty="0">
                <a:solidFill>
                  <a:srgbClr val="000000"/>
                </a:solidFill>
                <a:latin typeface="Calibri" panose="02020603050405020304" pitchFamily="2"/>
              </a:rPr>
              <a:t>Source: Source: ABS; Author’s calculations.</a:t>
            </a:r>
          </a:p>
        </p:txBody>
      </p:sp>
      <p:pic>
        <p:nvPicPr>
          <p:cNvPr id="3" name="Picture 2">
            <a:extLst>
              <a:ext uri="{FF2B5EF4-FFF2-40B4-BE49-F238E27FC236}">
                <a16:creationId xmlns:a16="http://schemas.microsoft.com/office/drawing/2014/main" id="{BC7375AE-44B1-FC19-131D-19D6D120E24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5162" y="1102635"/>
            <a:ext cx="10861675" cy="3241708"/>
          </a:xfrm>
          <a:prstGeom prst="rect">
            <a:avLst/>
          </a:prstGeom>
          <a:noFill/>
          <a:ln>
            <a:noFill/>
          </a:ln>
        </p:spPr>
      </p:pic>
      <p:sp>
        <p:nvSpPr>
          <p:cNvPr id="4" name="Rectangle 3">
            <a:extLst>
              <a:ext uri="{FF2B5EF4-FFF2-40B4-BE49-F238E27FC236}">
                <a16:creationId xmlns:a16="http://schemas.microsoft.com/office/drawing/2014/main" id="{1B6BB19F-E1D7-02C8-157F-73C8007379AB}"/>
              </a:ext>
            </a:extLst>
          </p:cNvPr>
          <p:cNvSpPr/>
          <p:nvPr/>
        </p:nvSpPr>
        <p:spPr>
          <a:xfrm>
            <a:off x="665161" y="4800469"/>
            <a:ext cx="10861676" cy="1200329"/>
          </a:xfrm>
          <a:prstGeom prst="rect">
            <a:avLst/>
          </a:prstGeom>
          <a:ln>
            <a:solidFill>
              <a:schemeClr val="tx1"/>
            </a:solidFill>
          </a:ln>
        </p:spPr>
        <p:txBody>
          <a:bodyPr wrap="square">
            <a:spAutoFit/>
          </a:bodyPr>
          <a:lstStyle/>
          <a:p>
            <a:pPr marL="285750" lvl="1" indent="-285750">
              <a:buFont typeface="Arial" panose="020B0604020202020204" pitchFamily="34" charset="0"/>
              <a:buChar char="•"/>
            </a:pPr>
            <a:r>
              <a:rPr lang="en-US" dirty="0">
                <a:effectLst/>
                <a:latin typeface="Calibri" panose="020F0502020204030204" pitchFamily="34" charset="0"/>
                <a:ea typeface="Calibri" panose="020F0502020204030204" pitchFamily="34" charset="0"/>
              </a:rPr>
              <a:t>Total activity – including both economic and social values, contributed to nominal terms $3,940.7 billion in 2023-24.</a:t>
            </a:r>
          </a:p>
          <a:p>
            <a:pPr marL="742950" lvl="3" indent="-285750">
              <a:buFont typeface="Courier New" panose="02070309020205020404" pitchFamily="49" charset="0"/>
              <a:buChar char="o"/>
            </a:pPr>
            <a:r>
              <a:rPr lang="en-US" dirty="0">
                <a:effectLst/>
                <a:latin typeface="Calibri" panose="020F0502020204030204" pitchFamily="34" charset="0"/>
                <a:ea typeface="Calibri" panose="020F0502020204030204" pitchFamily="34" charset="0"/>
              </a:rPr>
              <a:t>The gross value added (GVA) contributed $2,505.1 billion, up from $455.6 billion in 1994-95; </a:t>
            </a:r>
          </a:p>
          <a:p>
            <a:pPr marL="742950" lvl="3" indent="-285750">
              <a:buFont typeface="Courier New" panose="02070309020205020404" pitchFamily="49" charset="0"/>
              <a:buChar char="o"/>
            </a:pPr>
            <a:r>
              <a:rPr lang="en-US" dirty="0">
                <a:effectLst/>
                <a:latin typeface="Calibri" panose="020F0502020204030204" pitchFamily="34" charset="0"/>
                <a:ea typeface="Calibri" panose="020F0502020204030204" pitchFamily="34" charset="0"/>
              </a:rPr>
              <a:t>The estimated total unpaid work rose to $1435.6 billion in 2023-24, compared to $228.4 billion in 1994-95. </a:t>
            </a:r>
          </a:p>
        </p:txBody>
      </p:sp>
    </p:spTree>
  </p:cSld>
  <p:clrMapOvr>
    <a:masterClrMapping/>
  </p:clrMapOvr>
</p:sld>
</file>

<file path=ppt/theme/theme1.xml><?xml version="1.0" encoding="utf-8"?>
<a:theme xmlns:a="http://schemas.openxmlformats.org/drawingml/2006/main" name="default 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Arab" typeface="Arial"/>
      </a:majorFont>
      <a:minorFont>
        <a:latin typeface="Calibri"/>
        <a:ea typeface=""/>
        <a:cs typeface=""/>
        <a:font script="Arab" typeface="Arial"/>
      </a:minorFont>
    </a:fontScheme>
    <a:fmtScheme name="Office">
      <a:fillStyleLst>
        <a:solidFill>
          <a:schemeClr val="bg1">
            <a:alpha val="0"/>
          </a:schemeClr>
        </a:solidFill>
        <a:gradFill/>
        <a:gradFill/>
      </a:fillStyleLst>
      <a:lnStyleLst>
        <a:ln/>
        <a:ln/>
        <a:ln/>
      </a:lnStyleLst>
      <a:effectStyleLst>
        <a:effectStyle>
          <a:effectLst/>
        </a:effectStyle>
        <a:effectStyle>
          <a:effectLst/>
        </a:effectStyle>
        <a:effectStyle>
          <a:effectLst/>
          <a:scene3d>
            <a:camera prst="orthographicFront"/>
            <a:lightRig rig="threePt" dir="t"/>
          </a:scene3d>
        </a:effectStyle>
      </a:effectStyleLst>
      <a:bgFillStyleLst>
        <a:solidFill>
          <a:schemeClr val="bg1">
            <a:alpha val="0"/>
          </a:schemeClr>
        </a:solidFill>
        <a:gradFill/>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B9957A285DCCB4EA90AB5370714CD06" ma:contentTypeVersion="15" ma:contentTypeDescription="Create a new document." ma:contentTypeScope="" ma:versionID="66992a114338bef115a74d3f53edcc3d">
  <xsd:schema xmlns:xsd="http://www.w3.org/2001/XMLSchema" xmlns:xs="http://www.w3.org/2001/XMLSchema" xmlns:p="http://schemas.microsoft.com/office/2006/metadata/properties" xmlns:ns2="dead9e9b-094e-4e28-a531-a9347e52656d" xmlns:ns3="f7114dc9-3656-4078-9b02-d3edc6607efc" targetNamespace="http://schemas.microsoft.com/office/2006/metadata/properties" ma:root="true" ma:fieldsID="f8eb8cc35846a69769c27ac04b04f1a4" ns2:_="" ns3:_="">
    <xsd:import namespace="dead9e9b-094e-4e28-a531-a9347e52656d"/>
    <xsd:import namespace="f7114dc9-3656-4078-9b02-d3edc6607efc"/>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ad9e9b-094e-4e28-a531-a9347e52656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731d7151-b795-48f9-9207-6285658e27ad"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7114dc9-3656-4078-9b02-d3edc6607efc"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0554822-39a4-4dd2-8a59-1eed9d9cc9e7}" ma:internalName="TaxCatchAll" ma:showField="CatchAllData" ma:web="f7114dc9-3656-4078-9b02-d3edc6607efc">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7114dc9-3656-4078-9b02-d3edc6607efc" xsi:nil="true"/>
    <lcf76f155ced4ddcb4097134ff3c332f xmlns="dead9e9b-094e-4e28-a531-a9347e52656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F9A75D7-8018-4966-B72C-892C77EC5A41}"/>
</file>

<file path=customXml/itemProps2.xml><?xml version="1.0" encoding="utf-8"?>
<ds:datastoreItem xmlns:ds="http://schemas.openxmlformats.org/officeDocument/2006/customXml" ds:itemID="{81ABC999-C2DB-4500-882F-6BFA6025A8BC}"/>
</file>

<file path=customXml/itemProps3.xml><?xml version="1.0" encoding="utf-8"?>
<ds:datastoreItem xmlns:ds="http://schemas.openxmlformats.org/officeDocument/2006/customXml" ds:itemID="{67F8004D-910E-47E3-98B3-8A740D642F10}"/>
</file>

<file path=docProps/app.xml><?xml version="1.0" encoding="utf-8"?>
<Properties xmlns="http://schemas.openxmlformats.org/officeDocument/2006/extended-properties" xmlns:vt="http://schemas.openxmlformats.org/officeDocument/2006/docPropsVTypes">
  <TotalTime>17679</TotalTime>
  <Words>1474</Words>
  <Application>Microsoft Office PowerPoint</Application>
  <PresentationFormat>Widescreen</PresentationFormat>
  <Paragraphs>85</Paragraphs>
  <Slides>17</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Courier New</vt:lpstr>
      <vt:lpstr>Symbol</vt:lpstr>
      <vt:lpstr>Times New Roman</vt:lpstr>
      <vt:lpstr>default layout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Experimental research on building an Australian health activity satellite account</dc:title>
  <dc:creator>LI, Ting</dc:creator>
  <cp:lastModifiedBy>Ting Li</cp:lastModifiedBy>
  <cp:revision>78</cp:revision>
  <dcterms:created xsi:type="dcterms:W3CDTF">2023-08-02T22:27:33Z</dcterms:created>
  <dcterms:modified xsi:type="dcterms:W3CDTF">2025-11-28T11:45:49Z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0x0101008B9957A285DCCB4EA90AB5370714CD06</vt:lpwstr>
  </property>
</Properties>
</file>