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12" r:id="rId2"/>
    <p:sldId id="394" r:id="rId3"/>
    <p:sldId id="385" r:id="rId4"/>
    <p:sldId id="386" r:id="rId5"/>
    <p:sldId id="387" r:id="rId6"/>
    <p:sldId id="388" r:id="rId7"/>
    <p:sldId id="416" r:id="rId8"/>
    <p:sldId id="261" r:id="rId9"/>
    <p:sldId id="264" r:id="rId10"/>
    <p:sldId id="282" r:id="rId11"/>
    <p:sldId id="263" r:id="rId12"/>
    <p:sldId id="342" r:id="rId13"/>
    <p:sldId id="380" r:id="rId14"/>
    <p:sldId id="369" r:id="rId15"/>
    <p:sldId id="367" r:id="rId16"/>
    <p:sldId id="356" r:id="rId17"/>
    <p:sldId id="370" r:id="rId18"/>
    <p:sldId id="371" r:id="rId19"/>
    <p:sldId id="372" r:id="rId20"/>
    <p:sldId id="373" r:id="rId21"/>
    <p:sldId id="376" r:id="rId22"/>
    <p:sldId id="361" r:id="rId23"/>
    <p:sldId id="375" r:id="rId24"/>
    <p:sldId id="378" r:id="rId25"/>
    <p:sldId id="292" r:id="rId26"/>
    <p:sldId id="391" r:id="rId27"/>
    <p:sldId id="403" r:id="rId28"/>
    <p:sldId id="414" r:id="rId29"/>
    <p:sldId id="415" r:id="rId30"/>
    <p:sldId id="404" r:id="rId31"/>
    <p:sldId id="413" r:id="rId32"/>
    <p:sldId id="396" r:id="rId33"/>
    <p:sldId id="417" r:id="rId34"/>
    <p:sldId id="3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47" autoAdjust="0"/>
    <p:restoredTop sz="76701" autoAdjust="0"/>
  </p:normalViewPr>
  <p:slideViewPr>
    <p:cSldViewPr snapToGrid="0">
      <p:cViewPr varScale="1">
        <p:scale>
          <a:sx n="88" d="100"/>
          <a:sy n="88" d="100"/>
        </p:scale>
        <p:origin x="816" y="184"/>
      </p:cViewPr>
      <p:guideLst/>
    </p:cSldViewPr>
  </p:slideViewPr>
  <p:notesTextViewPr>
    <p:cViewPr>
      <p:scale>
        <a:sx n="3" d="2"/>
        <a:sy n="3" d="2"/>
      </p:scale>
      <p:origin x="0" y="0"/>
    </p:cViewPr>
  </p:notesTextViewPr>
  <p:sorterViewPr>
    <p:cViewPr>
      <p:scale>
        <a:sx n="1" d="1"/>
        <a:sy n="1" d="1"/>
      </p:scale>
      <p:origin x="0" y="-25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inash Collis" userId="334260502_tp_dropbox_plus" providerId="OAuth2" clId="{85839C38-0545-5E5E-A294-FF7F9924475E}"/>
    <pc:docChg chg="addSld delSld modSld">
      <pc:chgData name="Avinash Collis" userId="334260502_tp_dropbox_plus" providerId="OAuth2" clId="{85839C38-0545-5E5E-A294-FF7F9924475E}" dt="2025-11-20T14:02:58.196" v="395"/>
      <pc:docMkLst>
        <pc:docMk/>
      </pc:docMkLst>
      <pc:sldChg chg="addSp add">
        <pc:chgData name="Avinash Collis" userId="334260502_tp_dropbox_plus" providerId="OAuth2" clId="{85839C38-0545-5E5E-A294-FF7F9924475E}" dt="2025-11-20T14:02:58.196" v="395"/>
        <pc:sldMkLst>
          <pc:docMk/>
          <pc:sldMk cId="2676546304" sldId="376"/>
        </pc:sldMkLst>
        <pc:picChg chg="add">
          <ac:chgData name="Avinash Collis" userId="334260502_tp_dropbox_plus" providerId="OAuth2" clId="{85839C38-0545-5E5E-A294-FF7F9924475E}" dt="2025-11-20T14:02:58.196" v="395"/>
          <ac:picMkLst>
            <pc:docMk/>
            <pc:sldMk cId="2676546304" sldId="376"/>
            <ac:picMk id="4" creationId="{B1BBABC3-9BC5-3030-4323-405231A7A0AE}"/>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3:41:26.883"/>
    </inkml:context>
    <inkml:brush xml:id="br0">
      <inkml:brushProperty name="width" value="0.025" units="cm"/>
      <inkml:brushProperty name="height" value="0.02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3:41:37.594"/>
    </inkml:context>
    <inkml:brush xml:id="br0">
      <inkml:brushProperty name="width" value="0.025" units="cm"/>
      <inkml:brushProperty name="height" value="0.02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31F33-7B1A-49DA-AF7B-4930E8DD6609}"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A548C-C1BD-46F5-8F88-4306315E4BB9}" type="slidenum">
              <a:rPr lang="en-US" smtClean="0"/>
              <a:t>‹#›</a:t>
            </a:fld>
            <a:endParaRPr lang="en-US"/>
          </a:p>
        </p:txBody>
      </p:sp>
    </p:spTree>
    <p:extLst>
      <p:ext uri="{BB962C8B-B14F-4D97-AF65-F5344CB8AC3E}">
        <p14:creationId xmlns:p14="http://schemas.microsoft.com/office/powerpoint/2010/main" val="168236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A548C-C1BD-46F5-8F88-4306315E4B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92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well to next slide</a:t>
            </a:r>
          </a:p>
        </p:txBody>
      </p:sp>
      <p:sp>
        <p:nvSpPr>
          <p:cNvPr id="4" name="Slide Number Placeholder 3"/>
          <p:cNvSpPr>
            <a:spLocks noGrp="1"/>
          </p:cNvSpPr>
          <p:nvPr>
            <p:ph type="sldNum" sz="quarter" idx="5"/>
          </p:nvPr>
        </p:nvSpPr>
        <p:spPr/>
        <p:txBody>
          <a:bodyPr/>
          <a:lstStyle/>
          <a:p>
            <a:fld id="{601A548C-C1BD-46F5-8F88-4306315E4BB9}" type="slidenum">
              <a:rPr lang="en-US" smtClean="0"/>
              <a:t>2</a:t>
            </a:fld>
            <a:endParaRPr lang="en-US"/>
          </a:p>
        </p:txBody>
      </p:sp>
    </p:spTree>
    <p:extLst>
      <p:ext uri="{BB962C8B-B14F-4D97-AF65-F5344CB8AC3E}">
        <p14:creationId xmlns:p14="http://schemas.microsoft.com/office/powerpoint/2010/main" val="219457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A548C-C1BD-46F5-8F88-4306315E4BB9}" type="slidenum">
              <a:rPr lang="en-US" smtClean="0"/>
              <a:t>4</a:t>
            </a:fld>
            <a:endParaRPr lang="en-US"/>
          </a:p>
        </p:txBody>
      </p:sp>
    </p:spTree>
    <p:extLst>
      <p:ext uri="{BB962C8B-B14F-4D97-AF65-F5344CB8AC3E}">
        <p14:creationId xmlns:p14="http://schemas.microsoft.com/office/powerpoint/2010/main" val="202460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A548C-C1BD-46F5-8F88-4306315E4BB9}" type="slidenum">
              <a:rPr lang="en-US" smtClean="0"/>
              <a:t>15</a:t>
            </a:fld>
            <a:endParaRPr lang="en-US"/>
          </a:p>
        </p:txBody>
      </p:sp>
    </p:spTree>
    <p:extLst>
      <p:ext uri="{BB962C8B-B14F-4D97-AF65-F5344CB8AC3E}">
        <p14:creationId xmlns:p14="http://schemas.microsoft.com/office/powerpoint/2010/main" val="53298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degrees 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A548C-C1BD-46F5-8F88-4306315E4B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49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well to next slide</a:t>
            </a:r>
          </a:p>
        </p:txBody>
      </p:sp>
      <p:sp>
        <p:nvSpPr>
          <p:cNvPr id="4" name="Slide Number Placeholder 3"/>
          <p:cNvSpPr>
            <a:spLocks noGrp="1"/>
          </p:cNvSpPr>
          <p:nvPr>
            <p:ph type="sldNum" sz="quarter" idx="5"/>
          </p:nvPr>
        </p:nvSpPr>
        <p:spPr/>
        <p:txBody>
          <a:bodyPr/>
          <a:lstStyle/>
          <a:p>
            <a:fld id="{601A548C-C1BD-46F5-8F88-4306315E4BB9}" type="slidenum">
              <a:rPr lang="en-US" smtClean="0"/>
              <a:t>21</a:t>
            </a:fld>
            <a:endParaRPr lang="en-US"/>
          </a:p>
        </p:txBody>
      </p:sp>
    </p:spTree>
    <p:extLst>
      <p:ext uri="{BB962C8B-B14F-4D97-AF65-F5344CB8AC3E}">
        <p14:creationId xmlns:p14="http://schemas.microsoft.com/office/powerpoint/2010/main" val="349021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E7CF6-BC98-998F-406A-4539D0B44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882E4-2E0A-FE1F-A0D8-67FAD934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2BBDA-2A9A-5473-4222-D7DD3870FD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89E538A-0127-6851-BEAF-055ABED3D98F}"/>
              </a:ext>
            </a:extLst>
          </p:cNvPr>
          <p:cNvSpPr>
            <a:spLocks noGrp="1"/>
          </p:cNvSpPr>
          <p:nvPr>
            <p:ph type="sldNum" sz="quarter" idx="5"/>
          </p:nvPr>
        </p:nvSpPr>
        <p:spPr/>
        <p:txBody>
          <a:bodyPr/>
          <a:lstStyle/>
          <a:p>
            <a:fld id="{601A548C-C1BD-46F5-8F88-4306315E4BB9}" type="slidenum">
              <a:rPr lang="en-US" smtClean="0"/>
              <a:t>30</a:t>
            </a:fld>
            <a:endParaRPr lang="en-US"/>
          </a:p>
        </p:txBody>
      </p:sp>
    </p:spTree>
    <p:extLst>
      <p:ext uri="{BB962C8B-B14F-4D97-AF65-F5344CB8AC3E}">
        <p14:creationId xmlns:p14="http://schemas.microsoft.com/office/powerpoint/2010/main" val="94432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a:t>
            </a:r>
          </a:p>
        </p:txBody>
      </p:sp>
      <p:sp>
        <p:nvSpPr>
          <p:cNvPr id="4" name="Slide Number Placeholder 3"/>
          <p:cNvSpPr>
            <a:spLocks noGrp="1"/>
          </p:cNvSpPr>
          <p:nvPr>
            <p:ph type="sldNum" sz="quarter" idx="5"/>
          </p:nvPr>
        </p:nvSpPr>
        <p:spPr/>
        <p:txBody>
          <a:bodyPr/>
          <a:lstStyle/>
          <a:p>
            <a:fld id="{601A548C-C1BD-46F5-8F88-4306315E4BB9}" type="slidenum">
              <a:rPr lang="en-US" smtClean="0"/>
              <a:t>32</a:t>
            </a:fld>
            <a:endParaRPr lang="en-US"/>
          </a:p>
        </p:txBody>
      </p:sp>
    </p:spTree>
    <p:extLst>
      <p:ext uri="{BB962C8B-B14F-4D97-AF65-F5344CB8AC3E}">
        <p14:creationId xmlns:p14="http://schemas.microsoft.com/office/powerpoint/2010/main" val="24434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6D91B-C5C2-48BA-ADE3-D1D387987D4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285179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6D91B-C5C2-48BA-ADE3-D1D387987D4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120810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6D91B-C5C2-48BA-ADE3-D1D387987D4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178924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6D91B-C5C2-48BA-ADE3-D1D387987D4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104948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6D91B-C5C2-48BA-ADE3-D1D387987D4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97990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6D91B-C5C2-48BA-ADE3-D1D387987D4A}"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303349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6D91B-C5C2-48BA-ADE3-D1D387987D4A}" type="datetimeFigureOut">
              <a:rPr lang="en-US" smtClean="0"/>
              <a:t>12/8/25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387945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6D91B-C5C2-48BA-ADE3-D1D387987D4A}" type="datetimeFigureOut">
              <a:rPr lang="en-US" smtClean="0"/>
              <a:t>12/8/25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167592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6D91B-C5C2-48BA-ADE3-D1D387987D4A}" type="datetimeFigureOut">
              <a:rPr lang="en-US" smtClean="0"/>
              <a:t>12/8/25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216250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6D91B-C5C2-48BA-ADE3-D1D387987D4A}"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146299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6D91B-C5C2-48BA-ADE3-D1D387987D4A}"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60D57-9931-46CB-B0C1-976DAD0CECDA}" type="slidenum">
              <a:rPr lang="en-US" smtClean="0"/>
              <a:t>‹#›</a:t>
            </a:fld>
            <a:endParaRPr lang="en-US"/>
          </a:p>
        </p:txBody>
      </p:sp>
    </p:spTree>
    <p:extLst>
      <p:ext uri="{BB962C8B-B14F-4D97-AF65-F5344CB8AC3E}">
        <p14:creationId xmlns:p14="http://schemas.microsoft.com/office/powerpoint/2010/main" val="306863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6D91B-C5C2-48BA-ADE3-D1D387987D4A}" type="datetimeFigureOut">
              <a:rPr lang="en-US" smtClean="0"/>
              <a:t>12/8/25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60D57-9931-46CB-B0C1-976DAD0CECDA}" type="slidenum">
              <a:rPr lang="en-US" smtClean="0"/>
              <a:t>‹#›</a:t>
            </a:fld>
            <a:endParaRPr lang="en-US"/>
          </a:p>
        </p:txBody>
      </p:sp>
    </p:spTree>
    <p:extLst>
      <p:ext uri="{BB962C8B-B14F-4D97-AF65-F5344CB8AC3E}">
        <p14:creationId xmlns:p14="http://schemas.microsoft.com/office/powerpoint/2010/main" val="429275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vinash.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avinash.info/"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611" y="-473891"/>
            <a:ext cx="10992465" cy="2387600"/>
          </a:xfrm>
        </p:spPr>
        <p:txBody>
          <a:bodyPr>
            <a:normAutofit/>
          </a:bodyPr>
          <a:lstStyle/>
          <a:p>
            <a:pPr>
              <a:spcBef>
                <a:spcPts val="1000"/>
              </a:spcBef>
            </a:pPr>
            <a:r>
              <a:rPr lang="en-US" sz="4800" b="1" dirty="0">
                <a:latin typeface="+mn-lt"/>
                <a:ea typeface="+mn-ea"/>
                <a:cs typeface="+mn-cs"/>
              </a:rPr>
              <a:t>Measuring the consumer </a:t>
            </a:r>
            <a:r>
              <a:rPr lang="en-US" sz="4800" b="1" i="1" dirty="0">
                <a:latin typeface="+mn-lt"/>
                <a:ea typeface="+mn-ea"/>
                <a:cs typeface="+mn-cs"/>
              </a:rPr>
              <a:t>benefits</a:t>
            </a:r>
            <a:r>
              <a:rPr lang="en-US" sz="4800" b="1" dirty="0">
                <a:latin typeface="+mn-lt"/>
                <a:ea typeface="+mn-ea"/>
                <a:cs typeface="+mn-cs"/>
              </a:rPr>
              <a:t> of digital technologies and AI</a:t>
            </a:r>
          </a:p>
        </p:txBody>
      </p:sp>
      <p:sp>
        <p:nvSpPr>
          <p:cNvPr id="3" name="Subtitle 2"/>
          <p:cNvSpPr>
            <a:spLocks noGrp="1"/>
          </p:cNvSpPr>
          <p:nvPr>
            <p:ph type="subTitle" idx="1"/>
          </p:nvPr>
        </p:nvSpPr>
        <p:spPr>
          <a:xfrm>
            <a:off x="1198739" y="2624588"/>
            <a:ext cx="9340645" cy="2954576"/>
          </a:xfrm>
        </p:spPr>
        <p:txBody>
          <a:bodyPr>
            <a:normAutofit/>
          </a:bodyPr>
          <a:lstStyle/>
          <a:p>
            <a:r>
              <a:rPr lang="en-US" b="1" dirty="0"/>
              <a:t>Avinash (</a:t>
            </a:r>
            <a:r>
              <a:rPr lang="en-US" b="1" dirty="0" err="1"/>
              <a:t>Avi</a:t>
            </a:r>
            <a:r>
              <a:rPr lang="en-US" b="1" dirty="0"/>
              <a:t>) Collis</a:t>
            </a:r>
          </a:p>
          <a:p>
            <a:r>
              <a:rPr lang="en-US" dirty="0"/>
              <a:t>Assistant Professor</a:t>
            </a:r>
          </a:p>
          <a:p>
            <a:r>
              <a:rPr lang="en-US" dirty="0"/>
              <a:t>Heinz College of Information Systems and Public Policy</a:t>
            </a:r>
          </a:p>
          <a:p>
            <a:r>
              <a:rPr lang="en-US" dirty="0"/>
              <a:t>Carnegie Mellon University</a:t>
            </a:r>
          </a:p>
          <a:p>
            <a:r>
              <a:rPr lang="en-US" sz="2800" dirty="0">
                <a:hlinkClick r:id="rId3"/>
              </a:rPr>
              <a:t>www.avinash.info</a:t>
            </a:r>
            <a:endParaRPr lang="en-US" dirty="0"/>
          </a:p>
        </p:txBody>
      </p:sp>
    </p:spTree>
    <p:extLst>
      <p:ext uri="{BB962C8B-B14F-4D97-AF65-F5344CB8AC3E}">
        <p14:creationId xmlns:p14="http://schemas.microsoft.com/office/powerpoint/2010/main" val="35439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Best-Worst Scaling: Relative valuations</a:t>
            </a:r>
          </a:p>
        </p:txBody>
      </p:sp>
      <p:sp>
        <p:nvSpPr>
          <p:cNvPr id="3" name="Content Placeholder 2">
            <a:extLst>
              <a:ext uri="{FF2B5EF4-FFF2-40B4-BE49-F238E27FC236}">
                <a16:creationId xmlns:a16="http://schemas.microsoft.com/office/drawing/2014/main" id="{B285BB1C-8495-4D7B-8C00-EE4F517CA979}"/>
              </a:ext>
            </a:extLst>
          </p:cNvPr>
          <p:cNvSpPr>
            <a:spLocks noGrp="1"/>
          </p:cNvSpPr>
          <p:nvPr>
            <p:ph idx="1"/>
          </p:nvPr>
        </p:nvSpPr>
        <p:spPr/>
        <p:txBody>
          <a:bodyPr/>
          <a:lstStyle/>
          <a:p>
            <a:r>
              <a:rPr lang="en-US" dirty="0"/>
              <a:t>Choose the most valuable and least valuable option from a list of items (Louviere, 1987)</a:t>
            </a:r>
          </a:p>
          <a:p>
            <a:r>
              <a:rPr lang="en-US" dirty="0"/>
              <a:t>Relative valuations of different goods</a:t>
            </a:r>
          </a:p>
          <a:p>
            <a:pPr lvl="1"/>
            <a:r>
              <a:rPr lang="en-US" dirty="0"/>
              <a:t>Can include all types of goods including those for which incentive compatible design is difficult</a:t>
            </a:r>
          </a:p>
          <a:p>
            <a:pPr lvl="1"/>
            <a:r>
              <a:rPr lang="en-US" dirty="0"/>
              <a:t>Doesn’t suffer from hypothetical bias</a:t>
            </a:r>
          </a:p>
          <a:p>
            <a:r>
              <a:rPr lang="en-US" dirty="0"/>
              <a:t>Balanced incomplete block design to ensure all pairs of goods are evaluated together sufficiently</a:t>
            </a:r>
          </a:p>
          <a:p>
            <a:pPr lvl="1"/>
            <a:r>
              <a:rPr lang="en-US" dirty="0"/>
              <a:t>Each user answers 3 randomly selected questions</a:t>
            </a:r>
          </a:p>
          <a:p>
            <a:endParaRPr lang="en-US" dirty="0"/>
          </a:p>
        </p:txBody>
      </p:sp>
      <p:pic>
        <p:nvPicPr>
          <p:cNvPr id="19458" name="Picture 2" descr="Google Search - Wikipedia">
            <a:extLst>
              <a:ext uri="{FF2B5EF4-FFF2-40B4-BE49-F238E27FC236}">
                <a16:creationId xmlns:a16="http://schemas.microsoft.com/office/drawing/2014/main" id="{109D09A7-C19E-47D8-8921-2EFC1163C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79" t="20737" r="23059" b="26172"/>
          <a:stretch/>
        </p:blipFill>
        <p:spPr bwMode="auto">
          <a:xfrm>
            <a:off x="2807921" y="5772322"/>
            <a:ext cx="2391132" cy="132328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Log into Facebook">
            <a:extLst>
              <a:ext uri="{FF2B5EF4-FFF2-40B4-BE49-F238E27FC236}">
                <a16:creationId xmlns:a16="http://schemas.microsoft.com/office/drawing/2014/main" id="{EAB97B27-2B00-4DFA-B673-C4B3BC7FE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261" y="5772322"/>
            <a:ext cx="2300066" cy="8092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CC4096-8BEE-4ED3-9ED5-A08445A5C9A1}"/>
              </a:ext>
            </a:extLst>
          </p:cNvPr>
          <p:cNvSpPr txBox="1"/>
          <p:nvPr/>
        </p:nvSpPr>
        <p:spPr>
          <a:xfrm>
            <a:off x="5996096" y="6176963"/>
            <a:ext cx="435312" cy="369332"/>
          </a:xfrm>
          <a:prstGeom prst="rect">
            <a:avLst/>
          </a:prstGeom>
          <a:noFill/>
        </p:spPr>
        <p:txBody>
          <a:bodyPr wrap="none" rtlCol="0">
            <a:spAutoFit/>
          </a:bodyPr>
          <a:lstStyle/>
          <a:p>
            <a:r>
              <a:rPr lang="en-US" dirty="0"/>
              <a:t>vs.</a:t>
            </a:r>
          </a:p>
        </p:txBody>
      </p:sp>
    </p:spTree>
    <p:extLst>
      <p:ext uri="{BB962C8B-B14F-4D97-AF65-F5344CB8AC3E}">
        <p14:creationId xmlns:p14="http://schemas.microsoft.com/office/powerpoint/2010/main" val="27273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Platform for choice experiments</a:t>
            </a:r>
          </a:p>
        </p:txBody>
      </p:sp>
      <p:sp>
        <p:nvSpPr>
          <p:cNvPr id="3" name="Content Placeholder 2"/>
          <p:cNvSpPr>
            <a:spLocks noGrp="1"/>
          </p:cNvSpPr>
          <p:nvPr>
            <p:ph sz="half" idx="1"/>
          </p:nvPr>
        </p:nvSpPr>
        <p:spPr>
          <a:xfrm>
            <a:off x="740402" y="1855567"/>
            <a:ext cx="5181600" cy="4351338"/>
          </a:xfrm>
        </p:spPr>
        <p:txBody>
          <a:bodyPr>
            <a:noAutofit/>
          </a:bodyPr>
          <a:lstStyle/>
          <a:p>
            <a:r>
              <a:rPr lang="en-US" dirty="0"/>
              <a:t>Online survey panels</a:t>
            </a:r>
          </a:p>
          <a:p>
            <a:r>
              <a:rPr lang="en-US" dirty="0"/>
              <a:t>In-person lab experiments</a:t>
            </a:r>
          </a:p>
          <a:p>
            <a:r>
              <a:rPr lang="en-US" dirty="0"/>
              <a:t>Direct partnership with platforms (e.g. Meta)</a:t>
            </a:r>
          </a:p>
          <a:p>
            <a:pPr lvl="1"/>
            <a:r>
              <a:rPr lang="en-US" dirty="0"/>
              <a:t>Allows us to do very large-scale representative studies internationally with strong incentive compatibility</a:t>
            </a:r>
          </a:p>
        </p:txBody>
      </p:sp>
      <p:pic>
        <p:nvPicPr>
          <p:cNvPr id="6" name="Picture 2" descr="https://lh5.googleusercontent.com/2-EDbLpXOTcdymK8kXNjtNiQzjEE3MJfVfoeSmYFDNL_0D8ks-GA_9t6zjNOZBDG-D8-eSd_YnXwg2mXnXFEPcsSnPHS2PyQYDsvtBwoj5cMbn6O37kT2S9zV4fbT91oq06mjZhAb8QGZl9bbcHn4B3k0LkYho9wf0w2X1H4IN1aUVM8E9H2FuU-CpSvIw">
            <a:extLst>
              <a:ext uri="{FF2B5EF4-FFF2-40B4-BE49-F238E27FC236}">
                <a16:creationId xmlns:a16="http://schemas.microsoft.com/office/drawing/2014/main" id="{6398A927-6042-465A-AF3A-B6E43FCCC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999" y="1855567"/>
            <a:ext cx="57531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5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C86B-70AD-4852-A1B0-088F16735B0A}"/>
              </a:ext>
            </a:extLst>
          </p:cNvPr>
          <p:cNvSpPr>
            <a:spLocks noGrp="1"/>
          </p:cNvSpPr>
          <p:nvPr>
            <p:ph type="title"/>
          </p:nvPr>
        </p:nvSpPr>
        <p:spPr/>
        <p:txBody>
          <a:bodyPr/>
          <a:lstStyle/>
          <a:p>
            <a:r>
              <a:rPr lang="en-US" b="1" dirty="0"/>
              <a:t>Facebook valuation using SBDC experiments</a:t>
            </a:r>
          </a:p>
        </p:txBody>
      </p:sp>
      <p:sp>
        <p:nvSpPr>
          <p:cNvPr id="4" name="Content Placeholder 3">
            <a:extLst>
              <a:ext uri="{FF2B5EF4-FFF2-40B4-BE49-F238E27FC236}">
                <a16:creationId xmlns:a16="http://schemas.microsoft.com/office/drawing/2014/main" id="{0C1E601A-87B8-4FD9-83DB-0DFAFD4F53FB}"/>
              </a:ext>
            </a:extLst>
          </p:cNvPr>
          <p:cNvSpPr>
            <a:spLocks noGrp="1"/>
          </p:cNvSpPr>
          <p:nvPr>
            <p:ph sz="half" idx="1"/>
          </p:nvPr>
        </p:nvSpPr>
        <p:spPr/>
        <p:txBody>
          <a:bodyPr/>
          <a:lstStyle/>
          <a:p>
            <a:r>
              <a:rPr lang="en-US" dirty="0"/>
              <a:t>19% have a valuation &lt; $5 to give up Facebook for a month, 24% have a valuation &gt; $100</a:t>
            </a:r>
          </a:p>
          <a:p>
            <a:r>
              <a:rPr lang="en-US" dirty="0"/>
              <a:t>Demand curve estimated using weighted logit model</a:t>
            </a:r>
          </a:p>
          <a:p>
            <a:r>
              <a:rPr lang="en-US" dirty="0"/>
              <a:t>Overall median monthly valuation across 13 countries: $31</a:t>
            </a:r>
          </a:p>
          <a:p>
            <a:pPr lvl="1"/>
            <a:r>
              <a:rPr lang="en-US" dirty="0"/>
              <a:t>Min. $11 in Romania, Max. $57 in Norway</a:t>
            </a:r>
          </a:p>
        </p:txBody>
      </p:sp>
      <p:pic>
        <p:nvPicPr>
          <p:cNvPr id="2050" name="Picture 2" descr="https://lh5.googleusercontent.com/ED9YpMvpuRIm5z6UAxbl8LqtPHvaRCRJDxMWXBETA5vSAlZ5CXmwzGeSskRPNcLKanfGBvoRc0obdhOFWw71i0qlffdZcUVZjMN1F7gBBO5fzik8T4-q3Iupi8UjJNtIqr9xG6fybs8WoYOtL3qWelnpt12ge0jX-loUXFYLE3Jsrv_umogNaHpzca4j6g">
            <a:extLst>
              <a:ext uri="{FF2B5EF4-FFF2-40B4-BE49-F238E27FC236}">
                <a16:creationId xmlns:a16="http://schemas.microsoft.com/office/drawing/2014/main" id="{F36D5B19-10B9-423F-9D67-9FD7904AF7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11139" r="547" b="4461"/>
          <a:stretch/>
        </p:blipFill>
        <p:spPr bwMode="auto">
          <a:xfrm>
            <a:off x="6908300" y="2200428"/>
            <a:ext cx="4044941" cy="3432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15rOt2-geMqRUmOFgKOXCfLI4BOKbvmbrfnEiwPgI6P1PMBJfZ7huews178H42joUvdWs_4f0cwQlnZ9zd2In3qN-lwi8oz3vLaG4r-0miSJB8UaNo7a_SHW9JnH6pRgT24m_HALTtpD2JeFGe8o6Vo7YgcYuQG_Fckrom19prYApTShU-f1yQQ2waG9VQ">
            <a:extLst>
              <a:ext uri="{FF2B5EF4-FFF2-40B4-BE49-F238E27FC236}">
                <a16:creationId xmlns:a16="http://schemas.microsoft.com/office/drawing/2014/main" id="{3DDC50A6-3F4C-43A2-B5F3-2B7A484BDD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2" y="2594569"/>
            <a:ext cx="587692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D497-2AF9-421D-812A-10908D8A8635}"/>
              </a:ext>
            </a:extLst>
          </p:cNvPr>
          <p:cNvSpPr>
            <a:spLocks noGrp="1"/>
          </p:cNvSpPr>
          <p:nvPr>
            <p:ph type="title"/>
          </p:nvPr>
        </p:nvSpPr>
        <p:spPr>
          <a:xfrm>
            <a:off x="693057" y="219982"/>
            <a:ext cx="10515600" cy="1325563"/>
          </a:xfrm>
        </p:spPr>
        <p:txBody>
          <a:bodyPr/>
          <a:lstStyle/>
          <a:p>
            <a:r>
              <a:rPr lang="en-US" b="1" dirty="0"/>
              <a:t>Which digital goods are the most valuable?</a:t>
            </a:r>
            <a:br>
              <a:rPr lang="en-US" b="1" dirty="0"/>
            </a:br>
            <a:r>
              <a:rPr lang="en-US" b="1" dirty="0"/>
              <a:t>Relative valuations (2022)</a:t>
            </a:r>
          </a:p>
        </p:txBody>
      </p:sp>
      <p:pic>
        <p:nvPicPr>
          <p:cNvPr id="5122" name="Picture 2" descr="https://lh6.googleusercontent.com/t7crsyDOxmXhy9DDM-13Z4Qu_LDCscE9BnqEEEyKLrICpexzSOpJUcN4bZnBKhDIXdXefH1cQU33LTQYlFtjDFKi8uvSqQPN8GH1EZPKiyYOhAHWhMivWczIo63CKULDN8V97R5SwyFaS0lh9IAOvUWJ36_eC4c5rdA2Zs0uwVtlF5_R0pm784cBGzalBg">
            <a:extLst>
              <a:ext uri="{FF2B5EF4-FFF2-40B4-BE49-F238E27FC236}">
                <a16:creationId xmlns:a16="http://schemas.microsoft.com/office/drawing/2014/main" id="{FD5AE83A-E99B-4CB1-AAD7-08D4BC7C0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97"/>
          <a:stretch/>
        </p:blipFill>
        <p:spPr bwMode="auto">
          <a:xfrm>
            <a:off x="3530820" y="2237010"/>
            <a:ext cx="5300230" cy="42456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lh6.googleusercontent.com/t7crsyDOxmXhy9DDM-13Z4Qu_LDCscE9BnqEEEyKLrICpexzSOpJUcN4bZnBKhDIXdXefH1cQU33LTQYlFtjDFKi8uvSqQPN8GH1EZPKiyYOhAHWhMivWczIo63CKULDN8V97R5SwyFaS0lh9IAOvUWJ36_eC4c5rdA2Zs0uwVtlF5_R0pm784cBGzalBg">
            <a:extLst>
              <a:ext uri="{FF2B5EF4-FFF2-40B4-BE49-F238E27FC236}">
                <a16:creationId xmlns:a16="http://schemas.microsoft.com/office/drawing/2014/main" id="{F695FC1A-4934-2FE2-E08C-F75B42AA00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961"/>
          <a:stretch/>
        </p:blipFill>
        <p:spPr bwMode="auto">
          <a:xfrm>
            <a:off x="3530820" y="1704939"/>
            <a:ext cx="5300230" cy="53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FF7F-681B-4066-B269-3071850DB787}"/>
              </a:ext>
            </a:extLst>
          </p:cNvPr>
          <p:cNvSpPr>
            <a:spLocks noGrp="1"/>
          </p:cNvSpPr>
          <p:nvPr>
            <p:ph type="title"/>
          </p:nvPr>
        </p:nvSpPr>
        <p:spPr>
          <a:xfrm>
            <a:off x="838200" y="-290114"/>
            <a:ext cx="10515600" cy="1325563"/>
          </a:xfrm>
        </p:spPr>
        <p:txBody>
          <a:bodyPr/>
          <a:lstStyle/>
          <a:p>
            <a:r>
              <a:rPr lang="en-US" b="1" dirty="0"/>
              <a:t>Valuations of digital goods across countries</a:t>
            </a:r>
          </a:p>
        </p:txBody>
      </p:sp>
      <p:pic>
        <p:nvPicPr>
          <p:cNvPr id="6" name="Picture 2" descr="https://lh4.googleusercontent.com/K-lGZNl1yn9qn_ptX2UdZ7FRu7tGVD3Hco5Q78HV9ArVvgeW9oMGn8w8rBi3grXBozj0d2QFfOPQvxBQeYB_rIBFw0iCzggB2XieVW6vsZQWQBrb3wnRfe7-fIGF0yA8AqnECTIKezHAagDDsVtwHz9jd1li-vd0tlZtQoeyqwzA3zJSBzJBj8Es2652mg">
            <a:extLst>
              <a:ext uri="{FF2B5EF4-FFF2-40B4-BE49-F238E27FC236}">
                <a16:creationId xmlns:a16="http://schemas.microsoft.com/office/drawing/2014/main" id="{DB5B6A52-2F08-4465-BF01-7F81F35F26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94" y="943495"/>
            <a:ext cx="5382898" cy="2389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IKJ_KrRHSMBEMDxknHbT470e3LDDgF88lVJmRhBYvCygLUw_qAgRygouz0p6kQIO0ULGed49dDBmSNg__IgQcOv9Zr-opL4w4uucH0dAp9D5gqpEzJc7FEnvZ9pO-8czKxlJpIaEn2knQ0d8X3CHAjY5HQCP683Q_xmZuXBzf5jsqptHutT9a2R66HvfA">
            <a:extLst>
              <a:ext uri="{FF2B5EF4-FFF2-40B4-BE49-F238E27FC236}">
                <a16:creationId xmlns:a16="http://schemas.microsoft.com/office/drawing/2014/main" id="{CDE6A768-6503-4061-B705-8D18605C6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350" y="840019"/>
            <a:ext cx="5501477" cy="24509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lh5.googleusercontent.com/hs-hvd7QNRpY539KB1X2_eN4HUSHdtDAMqtXHfeFqsVJ3k37Y_zmintnwDwS7pR1_0SOSk50Z2oo6XX3c83b9Cu5XMwlg2xju6lB-Le_FOA_kCpcVL89QgkjfwEM5IPLZiyyGB2p-_tjEUmpMqJDmLFEg2cF3BQkxl5K6YzKXuSytGrmA6gNjflsbUy8tQ">
            <a:extLst>
              <a:ext uri="{FF2B5EF4-FFF2-40B4-BE49-F238E27FC236}">
                <a16:creationId xmlns:a16="http://schemas.microsoft.com/office/drawing/2014/main" id="{0136471E-5DB8-4E72-8A87-6972AA08D2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66" y="3789632"/>
            <a:ext cx="5550617" cy="2472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lh4.googleusercontent.com/OO2TDyjv3Dl0vjGdDf0IxJySJO-Fzacx5dFTW1QH-lxRvAW3jx4qfWAtNYlUuXS3whtxfhGaCbjbzrMDyeztC-V33cF3hgi94ruz1jTtVmNRc5DsIfNcb8sNs4rDGuxxGgLzyABWRUFmC-O2CopMWLyiqsmlJKXQcCi3sv0K0-np_RF_Noq1sBb0E9Y6Sw">
            <a:extLst>
              <a:ext uri="{FF2B5EF4-FFF2-40B4-BE49-F238E27FC236}">
                <a16:creationId xmlns:a16="http://schemas.microsoft.com/office/drawing/2014/main" id="{E89D4BC1-0D08-4F21-8FB3-CAED019A6B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6605" y="3733504"/>
            <a:ext cx="5682401" cy="253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D281-1A79-4C1E-A9F3-67381B062E5B}"/>
              </a:ext>
            </a:extLst>
          </p:cNvPr>
          <p:cNvSpPr>
            <a:spLocks noGrp="1"/>
          </p:cNvSpPr>
          <p:nvPr>
            <p:ph type="title"/>
          </p:nvPr>
        </p:nvSpPr>
        <p:spPr/>
        <p:txBody>
          <a:bodyPr>
            <a:normAutofit/>
          </a:bodyPr>
          <a:lstStyle/>
          <a:p>
            <a:r>
              <a:rPr lang="en-US" sz="4000" b="1" dirty="0"/>
              <a:t>Welfare gains from digital goods across countries</a:t>
            </a:r>
          </a:p>
        </p:txBody>
      </p:sp>
      <p:sp>
        <p:nvSpPr>
          <p:cNvPr id="3" name="Content Placeholder 2">
            <a:extLst>
              <a:ext uri="{FF2B5EF4-FFF2-40B4-BE49-F238E27FC236}">
                <a16:creationId xmlns:a16="http://schemas.microsoft.com/office/drawing/2014/main" id="{2F6630F7-1B4A-4EEE-8AA1-838F189884F9}"/>
              </a:ext>
            </a:extLst>
          </p:cNvPr>
          <p:cNvSpPr>
            <a:spLocks noGrp="1"/>
          </p:cNvSpPr>
          <p:nvPr>
            <p:ph sz="half" idx="1"/>
          </p:nvPr>
        </p:nvSpPr>
        <p:spPr>
          <a:xfrm>
            <a:off x="399846" y="2057400"/>
            <a:ext cx="5181600" cy="4351338"/>
          </a:xfrm>
        </p:spPr>
        <p:txBody>
          <a:bodyPr>
            <a:normAutofit/>
          </a:bodyPr>
          <a:lstStyle/>
          <a:p>
            <a:pPr marL="0" indent="0">
              <a:buNone/>
            </a:pPr>
            <a:r>
              <a:rPr lang="en-US" dirty="0"/>
              <a:t>These 10 digital goods generate a total of $2.5 trillion in welfare across these countries</a:t>
            </a:r>
          </a:p>
          <a:p>
            <a:pPr lvl="1"/>
            <a:r>
              <a:rPr lang="en-US" dirty="0"/>
              <a:t>Ranging from $13 billion in Romania to $1.29 trillion in US</a:t>
            </a:r>
          </a:p>
        </p:txBody>
      </p:sp>
      <p:pic>
        <p:nvPicPr>
          <p:cNvPr id="5" name="Picture 2" descr="https://lh5.googleusercontent.com/SpdowXWJIhLyR9uReaZp4PR2AVRwfxjbWRli7CL2Zj5sjQg5E1MkJuoT-vVDjM9XAaUXTA5aqor60ehY68XY4yycviCr697ufhX06ndWB89K75x3ECCqsCJWp2ca9O3KZJdEEwx5mPxv9E2w9jedZPQPRDcdOaxEmv19rLP__eMkmyiPh1lE2VMNCKXT8Q">
            <a:extLst>
              <a:ext uri="{FF2B5EF4-FFF2-40B4-BE49-F238E27FC236}">
                <a16:creationId xmlns:a16="http://schemas.microsoft.com/office/drawing/2014/main" id="{98214550-1B39-44C6-8E3F-69695944EF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054" y="1910705"/>
            <a:ext cx="61341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05C8-02A2-4E31-A2B1-47DCF57712BA}"/>
              </a:ext>
            </a:extLst>
          </p:cNvPr>
          <p:cNvSpPr>
            <a:spLocks noGrp="1"/>
          </p:cNvSpPr>
          <p:nvPr>
            <p:ph type="title"/>
          </p:nvPr>
        </p:nvSpPr>
        <p:spPr/>
        <p:txBody>
          <a:bodyPr/>
          <a:lstStyle/>
          <a:p>
            <a:r>
              <a:rPr lang="en-US" b="1" dirty="0"/>
              <a:t>Welfare gains as a % of GDP</a:t>
            </a:r>
          </a:p>
        </p:txBody>
      </p:sp>
      <p:pic>
        <p:nvPicPr>
          <p:cNvPr id="8" name="Picture 4" descr="https://lh4.googleusercontent.com/IT24x46kvOMiXy19ajgG8g1ok6ur2FbnMRzhIFEeole7bnCsRz6RCv0t3c4DrpftOIcxiVLZ6WPQBV_s-sYgXQyEuFM72b8_v2IvIFQKXI6K5rgstMuUnruORLWgYUUH3_PxDFTGMpyNW2KPFddBPAWAZBnUeYMkapVt2N46pUDltJ0DbtMgO0pnB7rrGQ">
            <a:extLst>
              <a:ext uri="{FF2B5EF4-FFF2-40B4-BE49-F238E27FC236}">
                <a16:creationId xmlns:a16="http://schemas.microsoft.com/office/drawing/2014/main" id="{0B13741E-03E1-4F7C-A781-D678CAF6C90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1112" y="2143463"/>
            <a:ext cx="6037767" cy="2682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8691CE-42EF-4B9B-997D-B2AD1EA20506}"/>
              </a:ext>
            </a:extLst>
          </p:cNvPr>
          <p:cNvSpPr txBox="1"/>
          <p:nvPr/>
        </p:nvSpPr>
        <p:spPr>
          <a:xfrm>
            <a:off x="7549912" y="5657545"/>
            <a:ext cx="39558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1% increase in a country’s GDP per capita is associated with a 0.68% increase in users’ valuation of the 10 digital goods relative to GDP per capita.</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(β = 0.68, p-value = 0.002).</a:t>
            </a:r>
          </a:p>
        </p:txBody>
      </p:sp>
      <p:sp>
        <p:nvSpPr>
          <p:cNvPr id="7" name="TextBox 6">
            <a:extLst>
              <a:ext uri="{FF2B5EF4-FFF2-40B4-BE49-F238E27FC236}">
                <a16:creationId xmlns:a16="http://schemas.microsoft.com/office/drawing/2014/main" id="{356CBB99-F7A4-44F7-9251-B53EB0F0C3D5}"/>
              </a:ext>
            </a:extLst>
          </p:cNvPr>
          <p:cNvSpPr txBox="1"/>
          <p:nvPr/>
        </p:nvSpPr>
        <p:spPr>
          <a:xfrm>
            <a:off x="838200" y="5726002"/>
            <a:ext cx="5212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Takeaway: Digitization reduces welfare inequality across countries.</a:t>
            </a:r>
          </a:p>
        </p:txBody>
      </p:sp>
      <p:pic>
        <p:nvPicPr>
          <p:cNvPr id="1026" name="Picture 2">
            <a:extLst>
              <a:ext uri="{FF2B5EF4-FFF2-40B4-BE49-F238E27FC236}">
                <a16:creationId xmlns:a16="http://schemas.microsoft.com/office/drawing/2014/main" id="{9C39D327-9C3F-8D5E-7872-FD974B6D2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546" y="1724327"/>
            <a:ext cx="5252919" cy="340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BE67-464F-43E3-9443-77D778328298}"/>
              </a:ext>
            </a:extLst>
          </p:cNvPr>
          <p:cNvSpPr>
            <a:spLocks noGrp="1"/>
          </p:cNvSpPr>
          <p:nvPr>
            <p:ph type="title"/>
          </p:nvPr>
        </p:nvSpPr>
        <p:spPr/>
        <p:txBody>
          <a:bodyPr/>
          <a:lstStyle/>
          <a:p>
            <a:r>
              <a:rPr lang="en-US" b="1" dirty="0"/>
              <a:t>Welfare gains within countries</a:t>
            </a:r>
          </a:p>
        </p:txBody>
      </p:sp>
      <p:sp>
        <p:nvSpPr>
          <p:cNvPr id="4" name="Content Placeholder 3">
            <a:extLst>
              <a:ext uri="{FF2B5EF4-FFF2-40B4-BE49-F238E27FC236}">
                <a16:creationId xmlns:a16="http://schemas.microsoft.com/office/drawing/2014/main" id="{F50EA5AC-A3F6-40D5-8BB7-86D7208771EE}"/>
              </a:ext>
            </a:extLst>
          </p:cNvPr>
          <p:cNvSpPr>
            <a:spLocks noGrp="1"/>
          </p:cNvSpPr>
          <p:nvPr>
            <p:ph idx="1"/>
          </p:nvPr>
        </p:nvSpPr>
        <p:spPr/>
        <p:txBody>
          <a:bodyPr/>
          <a:lstStyle/>
          <a:p>
            <a:pPr marL="0" indent="0">
              <a:buNone/>
            </a:pPr>
            <a:r>
              <a:rPr lang="en-US" dirty="0"/>
              <a:t>Heterogeneity in welfare gains by wealth levels within each country</a:t>
            </a:r>
          </a:p>
          <a:p>
            <a:r>
              <a:rPr lang="en-US" dirty="0"/>
              <a:t>Relative wealth index (RWI): Chi et al. (2021)</a:t>
            </a:r>
          </a:p>
          <a:p>
            <a:pPr lvl="1"/>
            <a:r>
              <a:rPr lang="en-US" dirty="0"/>
              <a:t>Relative wealth of an area at 2.4 km resolution</a:t>
            </a:r>
          </a:p>
          <a:p>
            <a:pPr lvl="2"/>
            <a:r>
              <a:rPr lang="en-US" dirty="0"/>
              <a:t>Estimates are built by applying ML </a:t>
            </a:r>
            <a:r>
              <a:rPr lang="en-US" dirty="0" err="1"/>
              <a:t>algos</a:t>
            </a:r>
            <a:r>
              <a:rPr lang="en-US" dirty="0"/>
              <a:t> to data from satellites, mobile phone networks, and topographic maps, as well as aggregated and deidentified connectivity data from Facebook.</a:t>
            </a:r>
          </a:p>
          <a:p>
            <a:pPr lvl="3"/>
            <a:r>
              <a:rPr lang="en-US" dirty="0"/>
              <a:t>Trained and calibrated using nationally representative household survey data from 56 countries and then validated using household survey data from 18 countries.</a:t>
            </a:r>
          </a:p>
          <a:p>
            <a:r>
              <a:rPr lang="en-US" dirty="0"/>
              <a:t>Also heterogeneity based on self reported education, home ownership, gender</a:t>
            </a:r>
          </a:p>
          <a:p>
            <a:pPr lvl="1"/>
            <a:r>
              <a:rPr lang="en-US" dirty="0"/>
              <a:t>correlated with wealth</a:t>
            </a:r>
          </a:p>
        </p:txBody>
      </p:sp>
    </p:spTree>
    <p:extLst>
      <p:ext uri="{BB962C8B-B14F-4D97-AF65-F5344CB8AC3E}">
        <p14:creationId xmlns:p14="http://schemas.microsoft.com/office/powerpoint/2010/main" val="20537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BE67-464F-43E3-9443-77D778328298}"/>
              </a:ext>
            </a:extLst>
          </p:cNvPr>
          <p:cNvSpPr>
            <a:spLocks noGrp="1"/>
          </p:cNvSpPr>
          <p:nvPr>
            <p:ph type="title"/>
          </p:nvPr>
        </p:nvSpPr>
        <p:spPr/>
        <p:txBody>
          <a:bodyPr/>
          <a:lstStyle/>
          <a:p>
            <a:r>
              <a:rPr lang="en-US" b="1" dirty="0"/>
              <a:t>Welfare gains within countries</a:t>
            </a:r>
          </a:p>
        </p:txBody>
      </p:sp>
      <p:sp>
        <p:nvSpPr>
          <p:cNvPr id="4" name="Content Placeholder 3">
            <a:extLst>
              <a:ext uri="{FF2B5EF4-FFF2-40B4-BE49-F238E27FC236}">
                <a16:creationId xmlns:a16="http://schemas.microsoft.com/office/drawing/2014/main" id="{F50EA5AC-A3F6-40D5-8BB7-86D7208771EE}"/>
              </a:ext>
            </a:extLst>
          </p:cNvPr>
          <p:cNvSpPr>
            <a:spLocks noGrp="1"/>
          </p:cNvSpPr>
          <p:nvPr>
            <p:ph idx="1"/>
          </p:nvPr>
        </p:nvSpPr>
        <p:spPr/>
        <p:txBody>
          <a:bodyPr/>
          <a:lstStyle/>
          <a:p>
            <a:pPr marL="0" indent="0">
              <a:buNone/>
            </a:pPr>
            <a:r>
              <a:rPr lang="en-US" dirty="0"/>
              <a:t>Facebook valuations do not vary by indicators of material wealth</a:t>
            </a:r>
          </a:p>
        </p:txBody>
      </p:sp>
      <p:pic>
        <p:nvPicPr>
          <p:cNvPr id="22530" name="Picture 2" descr="https://lh6.googleusercontent.com/nDBVUnBkYb5np97tDtwfVXDbgAOwoyLemefgCFk46X4fD9enwpev7D5WikswGNgjbiX0OzMdJAvxcupdTXcK12TLms0_r_P_hRdZuYaVczw6VEX529wU-uEaQCEUI0HFLmiRI7R7JAjzHK3vxKQUnsw97OI0Yioj1e-DnYSSU1IxX7V7VAdt-C-EgpNG6g">
            <a:extLst>
              <a:ext uri="{FF2B5EF4-FFF2-40B4-BE49-F238E27FC236}">
                <a16:creationId xmlns:a16="http://schemas.microsoft.com/office/drawing/2014/main" id="{436A9C7A-11E9-4635-BDF5-78FE59828D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340" y="2525425"/>
            <a:ext cx="8377596" cy="371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3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BE67-464F-43E3-9443-77D778328298}"/>
              </a:ext>
            </a:extLst>
          </p:cNvPr>
          <p:cNvSpPr>
            <a:spLocks noGrp="1"/>
          </p:cNvSpPr>
          <p:nvPr>
            <p:ph type="title"/>
          </p:nvPr>
        </p:nvSpPr>
        <p:spPr/>
        <p:txBody>
          <a:bodyPr/>
          <a:lstStyle/>
          <a:p>
            <a:r>
              <a:rPr lang="en-US" b="1" dirty="0"/>
              <a:t>Welfare gains within countries</a:t>
            </a:r>
          </a:p>
        </p:txBody>
      </p:sp>
      <p:pic>
        <p:nvPicPr>
          <p:cNvPr id="7" name="Picture 4" descr="https://lh4.googleusercontent.com/iJ6Dejoywr-gagZqEUFm29xlGbgDgtaSX4Q5XBTRQoNbfrXRhShPLTv9mZDH4iK6ibTd05EK6mUt6MCyPZ8yHFyhAzv7VeBrnHtXR-fKWCfdpFpUTKJRDeNNEeNPoeAHWJLa-l0YKNBJAG-9fgNXrhI5K6VOBHX0HjCEkxzy2B5kVNx6RdlCZTnTthDY_Q">
            <a:extLst>
              <a:ext uri="{FF2B5EF4-FFF2-40B4-BE49-F238E27FC236}">
                <a16:creationId xmlns:a16="http://schemas.microsoft.com/office/drawing/2014/main" id="{570A840D-5910-4EB1-B585-2D78DACD9B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915" y="2339385"/>
            <a:ext cx="3794211" cy="29176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HC49yOFotGLDXYBxd_9xhg-Nc-CSoHT-u9bQHygTujIX1LHoVvzZFClYgrmaAE23jUSLIM4WTA9cvNkDNOmUgEiUHT2F6apGWYdi8o_tpSPIGICr0msh_0R_PWPM34ygx1jrDRbQuvxSY8AA5J1ZnAQOEvokpva_BzePyVLLqPWsV9eMjEiUO3YF7xBbLA">
            <a:extLst>
              <a:ext uri="{FF2B5EF4-FFF2-40B4-BE49-F238E27FC236}">
                <a16:creationId xmlns:a16="http://schemas.microsoft.com/office/drawing/2014/main" id="{F56B9D60-003C-42B3-BF2E-390CCCA836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255" y="2339385"/>
            <a:ext cx="3482201" cy="2785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lh5.googleusercontent.com/HY5_Haxw5i_Hfk8U-7ow0LTM0X3m0UpSkepd34LlgKFhLx1Pw7_qjVBICkn25G_ZlFi9s_5RiG1SLuF3ypR2KFlZNtClhjvb_2n-M51kN-A0cjPUp0X--2DBZnwu2nP5PurcPKFsTlI99PkU8OACwX9E-9NW9UpUWpbvqxTc3000hFJ8LrdUV_LGsgx_rQ">
            <a:extLst>
              <a:ext uri="{FF2B5EF4-FFF2-40B4-BE49-F238E27FC236}">
                <a16:creationId xmlns:a16="http://schemas.microsoft.com/office/drawing/2014/main" id="{764E5640-1E4C-4F56-ABD6-0E97EF1AC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495" y="2339385"/>
            <a:ext cx="2514600" cy="2781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0F9C8B-312E-4857-8E94-2FCF345A4656}"/>
              </a:ext>
            </a:extLst>
          </p:cNvPr>
          <p:cNvSpPr txBox="1"/>
          <p:nvPr/>
        </p:nvSpPr>
        <p:spPr>
          <a:xfrm>
            <a:off x="1403633" y="5437420"/>
            <a:ext cx="1736309" cy="369332"/>
          </a:xfrm>
          <a:prstGeom prst="rect">
            <a:avLst/>
          </a:prstGeom>
          <a:noFill/>
        </p:spPr>
        <p:txBody>
          <a:bodyPr wrap="none" rtlCol="0">
            <a:spAutoFit/>
          </a:bodyPr>
          <a:lstStyle/>
          <a:p>
            <a:r>
              <a:rPr lang="en-US" dirty="0"/>
              <a:t>Homeownership</a:t>
            </a:r>
          </a:p>
        </p:txBody>
      </p:sp>
      <p:sp>
        <p:nvSpPr>
          <p:cNvPr id="11" name="TextBox 10">
            <a:extLst>
              <a:ext uri="{FF2B5EF4-FFF2-40B4-BE49-F238E27FC236}">
                <a16:creationId xmlns:a16="http://schemas.microsoft.com/office/drawing/2014/main" id="{4B83D4C7-C04E-4B95-8A95-96FC77EB0804}"/>
              </a:ext>
            </a:extLst>
          </p:cNvPr>
          <p:cNvSpPr txBox="1"/>
          <p:nvPr/>
        </p:nvSpPr>
        <p:spPr>
          <a:xfrm>
            <a:off x="6034845" y="5343290"/>
            <a:ext cx="1114985" cy="369332"/>
          </a:xfrm>
          <a:prstGeom prst="rect">
            <a:avLst/>
          </a:prstGeom>
          <a:noFill/>
        </p:spPr>
        <p:txBody>
          <a:bodyPr wrap="none" rtlCol="0">
            <a:spAutoFit/>
          </a:bodyPr>
          <a:lstStyle/>
          <a:p>
            <a:r>
              <a:rPr lang="en-US" dirty="0"/>
              <a:t>Education</a:t>
            </a:r>
          </a:p>
        </p:txBody>
      </p:sp>
      <p:sp>
        <p:nvSpPr>
          <p:cNvPr id="12" name="TextBox 11">
            <a:extLst>
              <a:ext uri="{FF2B5EF4-FFF2-40B4-BE49-F238E27FC236}">
                <a16:creationId xmlns:a16="http://schemas.microsoft.com/office/drawing/2014/main" id="{AD6A58EF-C6AC-4FDE-AE28-4D9384540149}"/>
              </a:ext>
            </a:extLst>
          </p:cNvPr>
          <p:cNvSpPr txBox="1"/>
          <p:nvPr/>
        </p:nvSpPr>
        <p:spPr>
          <a:xfrm>
            <a:off x="9798252" y="5314630"/>
            <a:ext cx="885179" cy="369332"/>
          </a:xfrm>
          <a:prstGeom prst="rect">
            <a:avLst/>
          </a:prstGeom>
          <a:noFill/>
        </p:spPr>
        <p:txBody>
          <a:bodyPr wrap="none" rtlCol="0">
            <a:spAutoFit/>
          </a:bodyPr>
          <a:lstStyle/>
          <a:p>
            <a:r>
              <a:rPr lang="en-US" dirty="0"/>
              <a:t>Gender</a:t>
            </a:r>
          </a:p>
        </p:txBody>
      </p:sp>
    </p:spTree>
    <p:extLst>
      <p:ext uri="{BB962C8B-B14F-4D97-AF65-F5344CB8AC3E}">
        <p14:creationId xmlns:p14="http://schemas.microsoft.com/office/powerpoint/2010/main" val="200219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5971" y="0"/>
            <a:ext cx="10515600" cy="1325563"/>
          </a:xfrm>
        </p:spPr>
        <p:txBody>
          <a:bodyPr/>
          <a:lstStyle/>
          <a:p>
            <a:r>
              <a:rPr lang="en-US" b="1" dirty="0"/>
              <a:t>IT &amp; GDP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146" y="1194934"/>
            <a:ext cx="5611654" cy="5260926"/>
          </a:xfrm>
          <a:prstGeom prst="rect">
            <a:avLst/>
          </a:prstGeom>
        </p:spPr>
      </p:pic>
    </p:spTree>
    <p:extLst>
      <p:ext uri="{BB962C8B-B14F-4D97-AF65-F5344CB8AC3E}">
        <p14:creationId xmlns:p14="http://schemas.microsoft.com/office/powerpoint/2010/main" val="1203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BE67-464F-43E3-9443-77D778328298}"/>
              </a:ext>
            </a:extLst>
          </p:cNvPr>
          <p:cNvSpPr>
            <a:spLocks noGrp="1"/>
          </p:cNvSpPr>
          <p:nvPr>
            <p:ph type="title"/>
          </p:nvPr>
        </p:nvSpPr>
        <p:spPr/>
        <p:txBody>
          <a:bodyPr/>
          <a:lstStyle/>
          <a:p>
            <a:r>
              <a:rPr lang="en-US" b="1" dirty="0"/>
              <a:t>Welfare gains within countries</a:t>
            </a:r>
          </a:p>
        </p:txBody>
      </p:sp>
      <p:sp>
        <p:nvSpPr>
          <p:cNvPr id="5" name="Content Placeholder 4">
            <a:extLst>
              <a:ext uri="{FF2B5EF4-FFF2-40B4-BE49-F238E27FC236}">
                <a16:creationId xmlns:a16="http://schemas.microsoft.com/office/drawing/2014/main" id="{EE667214-6323-47D0-905F-4F3C9850EC89}"/>
              </a:ext>
            </a:extLst>
          </p:cNvPr>
          <p:cNvSpPr>
            <a:spLocks noGrp="1"/>
          </p:cNvSpPr>
          <p:nvPr>
            <p:ph sz="half" idx="1"/>
          </p:nvPr>
        </p:nvSpPr>
        <p:spPr/>
        <p:txBody>
          <a:bodyPr>
            <a:normAutofit fontScale="92500"/>
          </a:bodyPr>
          <a:lstStyle/>
          <a:p>
            <a:r>
              <a:rPr lang="en-US" dirty="0"/>
              <a:t>No systematic association between wealth and valuations</a:t>
            </a:r>
          </a:p>
          <a:p>
            <a:pPr lvl="1"/>
            <a:r>
              <a:rPr lang="en-US" dirty="0"/>
              <a:t>Differences rarely significant across terciles -&gt; lower RWI users benefit more</a:t>
            </a:r>
          </a:p>
          <a:p>
            <a:pPr lvl="1"/>
            <a:r>
              <a:rPr lang="en-US" dirty="0"/>
              <a:t>Poorest and wealthiest users have greater value for most digital goods</a:t>
            </a:r>
          </a:p>
          <a:p>
            <a:pPr lvl="1"/>
            <a:r>
              <a:rPr lang="en-US" dirty="0"/>
              <a:t>In some cases (Google Search), users in top tercile derive highest welfare</a:t>
            </a:r>
          </a:p>
          <a:p>
            <a:pPr lvl="1"/>
            <a:r>
              <a:rPr lang="en-US" dirty="0"/>
              <a:t>In some other cases (</a:t>
            </a:r>
            <a:r>
              <a:rPr lang="en-US" dirty="0" err="1"/>
              <a:t>TikTok</a:t>
            </a:r>
            <a:r>
              <a:rPr lang="en-US" dirty="0"/>
              <a:t>), users in lowest tercile derive highest welfare</a:t>
            </a:r>
          </a:p>
        </p:txBody>
      </p:sp>
      <p:pic>
        <p:nvPicPr>
          <p:cNvPr id="10" name="Picture 2" descr="https://lh3.googleusercontent.com/EfcGFvr5irxnj9ZGYcE5QY8UcKEdqPiAPOIi42i7_FR4EZpqY3T1k0WnfIly5N2Pwt-E0oiw5_HODgDNjqAU20WpLnwaWhk-kmsP8EPjxU2KtPi2pJRvfK94okD8ndeSUtkMrkBgJVxpxzJi9U8AMpUkVUDryE7aOem-W2_UJ5yNQ8eXujk8BLoDWIGK9g">
            <a:extLst>
              <a:ext uri="{FF2B5EF4-FFF2-40B4-BE49-F238E27FC236}">
                <a16:creationId xmlns:a16="http://schemas.microsoft.com/office/drawing/2014/main" id="{852F29FF-6E4F-4083-BFEB-27FDBAAE7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628" y="1405889"/>
            <a:ext cx="5086986" cy="508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9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DA45-D689-4559-8D0B-0959C3146E82}"/>
              </a:ext>
            </a:extLst>
          </p:cNvPr>
          <p:cNvSpPr>
            <a:spLocks noGrp="1"/>
          </p:cNvSpPr>
          <p:nvPr>
            <p:ph type="title"/>
          </p:nvPr>
        </p:nvSpPr>
        <p:spPr/>
        <p:txBody>
          <a:bodyPr/>
          <a:lstStyle/>
          <a:p>
            <a:r>
              <a:rPr lang="en-US" b="1" dirty="0"/>
              <a:t>Digitization and welfare inequality</a:t>
            </a:r>
          </a:p>
        </p:txBody>
      </p:sp>
      <p:sp>
        <p:nvSpPr>
          <p:cNvPr id="3" name="Content Placeholder 2">
            <a:extLst>
              <a:ext uri="{FF2B5EF4-FFF2-40B4-BE49-F238E27FC236}">
                <a16:creationId xmlns:a16="http://schemas.microsoft.com/office/drawing/2014/main" id="{90BC6A09-D2B8-4E4D-914D-F258BD60BCCC}"/>
              </a:ext>
            </a:extLst>
          </p:cNvPr>
          <p:cNvSpPr>
            <a:spLocks noGrp="1"/>
          </p:cNvSpPr>
          <p:nvPr>
            <p:ph idx="1"/>
          </p:nvPr>
        </p:nvSpPr>
        <p:spPr/>
        <p:txBody>
          <a:bodyPr/>
          <a:lstStyle/>
          <a:p>
            <a:pPr marL="0" indent="0">
              <a:buNone/>
            </a:pPr>
            <a:r>
              <a:rPr lang="en-US" b="1" u="sng" dirty="0"/>
              <a:t>Takeaway</a:t>
            </a:r>
            <a:r>
              <a:rPr lang="en-US" b="1" dirty="0"/>
              <a:t>: Welfare gains from digital goods disproportionately benefit lower-income countries and individuals</a:t>
            </a:r>
          </a:p>
          <a:p>
            <a:r>
              <a:rPr lang="en-US" dirty="0"/>
              <a:t>Free digital goods are available to both higher and lower-income individuals and at the same quality</a:t>
            </a:r>
          </a:p>
          <a:p>
            <a:pPr lvl="1"/>
            <a:r>
              <a:rPr lang="en-US" dirty="0"/>
              <a:t>A billionaire has access to the same quality search engine or messaging app or AI chatbot as the average person</a:t>
            </a:r>
          </a:p>
          <a:p>
            <a:pPr lvl="1"/>
            <a:r>
              <a:rPr lang="en-US" dirty="0"/>
              <a:t>Lower-income individuals are expected to consume higher quantities of free digital goods because they have less money to spend on other goods, and also because their opportunity cost of time is lower</a:t>
            </a:r>
          </a:p>
          <a:p>
            <a:pPr lvl="1"/>
            <a:endParaRPr lang="en-US" dirty="0"/>
          </a:p>
        </p:txBody>
      </p:sp>
      <p:pic>
        <p:nvPicPr>
          <p:cNvPr id="4" name="Picture 3">
            <a:extLst>
              <a:ext uri="{FF2B5EF4-FFF2-40B4-BE49-F238E27FC236}">
                <a16:creationId xmlns:a16="http://schemas.microsoft.com/office/drawing/2014/main" id="{B1BBABC3-9BC5-3030-4323-405231A7A0AE}"/>
              </a:ext>
            </a:extLst>
          </p:cNvPr>
          <p:cNvPicPr>
            <a:picLocks noChangeAspect="1"/>
          </p:cNvPicPr>
          <p:nvPr/>
        </p:nvPicPr>
        <p:blipFill>
          <a:blip r:embed="rId3"/>
          <a:stretch>
            <a:fillRect/>
          </a:stretch>
        </p:blipFill>
        <p:spPr>
          <a:xfrm>
            <a:off x="2911022" y="5435600"/>
            <a:ext cx="6158992" cy="1422400"/>
          </a:xfrm>
          <a:prstGeom prst="rect">
            <a:avLst/>
          </a:prstGeom>
        </p:spPr>
      </p:pic>
    </p:spTree>
    <p:extLst>
      <p:ext uri="{BB962C8B-B14F-4D97-AF65-F5344CB8AC3E}">
        <p14:creationId xmlns:p14="http://schemas.microsoft.com/office/powerpoint/2010/main" val="267654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10EC-01B5-4558-9A45-52D3BED480C4}"/>
              </a:ext>
            </a:extLst>
          </p:cNvPr>
          <p:cNvSpPr>
            <a:spLocks noGrp="1"/>
          </p:cNvSpPr>
          <p:nvPr>
            <p:ph type="title"/>
          </p:nvPr>
        </p:nvSpPr>
        <p:spPr/>
        <p:txBody>
          <a:bodyPr>
            <a:normAutofit/>
          </a:bodyPr>
          <a:lstStyle/>
          <a:p>
            <a:r>
              <a:rPr lang="en-US" sz="4000" b="1" dirty="0"/>
              <a:t>Consumer welfare vs. time spent vs. ad revenue</a:t>
            </a:r>
          </a:p>
        </p:txBody>
      </p:sp>
      <p:sp>
        <p:nvSpPr>
          <p:cNvPr id="5" name="Content Placeholder 4">
            <a:extLst>
              <a:ext uri="{FF2B5EF4-FFF2-40B4-BE49-F238E27FC236}">
                <a16:creationId xmlns:a16="http://schemas.microsoft.com/office/drawing/2014/main" id="{AFBBA299-4C4E-4E9C-B023-D70DDD65166B}"/>
              </a:ext>
            </a:extLst>
          </p:cNvPr>
          <p:cNvSpPr>
            <a:spLocks noGrp="1"/>
          </p:cNvSpPr>
          <p:nvPr>
            <p:ph idx="1"/>
          </p:nvPr>
        </p:nvSpPr>
        <p:spPr/>
        <p:txBody>
          <a:bodyPr/>
          <a:lstStyle/>
          <a:p>
            <a:r>
              <a:rPr lang="en-US" dirty="0"/>
              <a:t>Do our estimates of consumer surplus capture additional information beyond measures of time spent and advertising revenues?</a:t>
            </a:r>
          </a:p>
          <a:p>
            <a:pPr lvl="1"/>
            <a:r>
              <a:rPr lang="en-US" dirty="0"/>
              <a:t>Valuing digital goods using time spent: </a:t>
            </a:r>
            <a:r>
              <a:rPr lang="en-US" dirty="0" err="1"/>
              <a:t>Goolsbee</a:t>
            </a:r>
            <a:r>
              <a:rPr lang="en-US" dirty="0"/>
              <a:t> and </a:t>
            </a:r>
            <a:r>
              <a:rPr lang="en-US" dirty="0" err="1"/>
              <a:t>Klenow</a:t>
            </a:r>
            <a:r>
              <a:rPr lang="en-US" dirty="0"/>
              <a:t> (2006)</a:t>
            </a:r>
          </a:p>
          <a:p>
            <a:pPr lvl="1"/>
            <a:r>
              <a:rPr lang="en-US" dirty="0"/>
              <a:t>Valuing digital goods using advertising revenues: Nakamura et al. (2017)</a:t>
            </a:r>
          </a:p>
          <a:p>
            <a:r>
              <a:rPr lang="en-US" dirty="0"/>
              <a:t>Compare Facebook valuations with administrative data on:</a:t>
            </a:r>
          </a:p>
          <a:p>
            <a:pPr lvl="1"/>
            <a:r>
              <a:rPr lang="en-US" dirty="0"/>
              <a:t>Time spent on Facebook</a:t>
            </a:r>
          </a:p>
          <a:p>
            <a:pPr lvl="1"/>
            <a:r>
              <a:rPr lang="en-US" dirty="0"/>
              <a:t>Advertising revenues from each user in our study</a:t>
            </a:r>
          </a:p>
        </p:txBody>
      </p:sp>
    </p:spTree>
    <p:extLst>
      <p:ext uri="{BB962C8B-B14F-4D97-AF65-F5344CB8AC3E}">
        <p14:creationId xmlns:p14="http://schemas.microsoft.com/office/powerpoint/2010/main" val="30065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1029-63E5-4600-BA39-05C228952E53}"/>
              </a:ext>
            </a:extLst>
          </p:cNvPr>
          <p:cNvSpPr>
            <a:spLocks noGrp="1"/>
          </p:cNvSpPr>
          <p:nvPr>
            <p:ph type="title"/>
          </p:nvPr>
        </p:nvSpPr>
        <p:spPr/>
        <p:txBody>
          <a:bodyPr/>
          <a:lstStyle/>
          <a:p>
            <a:r>
              <a:rPr lang="en-US" b="1" dirty="0"/>
              <a:t>Consumer welfare vs. time spent</a:t>
            </a:r>
          </a:p>
        </p:txBody>
      </p:sp>
      <p:sp>
        <p:nvSpPr>
          <p:cNvPr id="4" name="Content Placeholder 3">
            <a:extLst>
              <a:ext uri="{FF2B5EF4-FFF2-40B4-BE49-F238E27FC236}">
                <a16:creationId xmlns:a16="http://schemas.microsoft.com/office/drawing/2014/main" id="{457F4DC2-A7F8-47BA-A14E-AF011A81D5DB}"/>
              </a:ext>
            </a:extLst>
          </p:cNvPr>
          <p:cNvSpPr>
            <a:spLocks noGrp="1"/>
          </p:cNvSpPr>
          <p:nvPr>
            <p:ph sz="half" idx="1"/>
          </p:nvPr>
        </p:nvSpPr>
        <p:spPr>
          <a:xfrm>
            <a:off x="310098" y="2065228"/>
            <a:ext cx="5181600" cy="4351338"/>
          </a:xfrm>
        </p:spPr>
        <p:txBody>
          <a:bodyPr>
            <a:normAutofit/>
          </a:bodyPr>
          <a:lstStyle/>
          <a:p>
            <a:pPr marL="0" indent="0">
              <a:buNone/>
            </a:pPr>
            <a:r>
              <a:rPr lang="en-US" sz="2400" dirty="0"/>
              <a:t>Valuation increases much more slowly than time spent</a:t>
            </a:r>
          </a:p>
          <a:p>
            <a:r>
              <a:rPr lang="en-US" sz="2400" dirty="0"/>
              <a:t>Moving from the 1</a:t>
            </a:r>
            <a:r>
              <a:rPr lang="en-US" sz="2400" baseline="30000" dirty="0"/>
              <a:t>st</a:t>
            </a:r>
            <a:r>
              <a:rPr lang="en-US" sz="2400" dirty="0"/>
              <a:t> tercile based on time spent to the 3</a:t>
            </a:r>
            <a:r>
              <a:rPr lang="en-US" sz="2400" baseline="30000" dirty="0"/>
              <a:t>rd</a:t>
            </a:r>
            <a:r>
              <a:rPr lang="en-US" sz="2400" dirty="0"/>
              <a:t> tercile, FB value increases by 2.06 times (from $19.72 to $40.61) while time spent increases by 12.84 times</a:t>
            </a:r>
          </a:p>
        </p:txBody>
      </p:sp>
      <p:pic>
        <p:nvPicPr>
          <p:cNvPr id="6" name="Picture 5">
            <a:extLst>
              <a:ext uri="{FF2B5EF4-FFF2-40B4-BE49-F238E27FC236}">
                <a16:creationId xmlns:a16="http://schemas.microsoft.com/office/drawing/2014/main" id="{ED609658-FEFF-4875-A78F-B36E3D02249E}"/>
              </a:ext>
            </a:extLst>
          </p:cNvPr>
          <p:cNvPicPr>
            <a:picLocks noChangeAspect="1"/>
          </p:cNvPicPr>
          <p:nvPr/>
        </p:nvPicPr>
        <p:blipFill>
          <a:blip r:embed="rId2"/>
          <a:stretch>
            <a:fillRect/>
          </a:stretch>
        </p:blipFill>
        <p:spPr>
          <a:xfrm>
            <a:off x="5539459" y="1779902"/>
            <a:ext cx="6460207" cy="3807497"/>
          </a:xfrm>
          <a:prstGeom prst="rect">
            <a:avLst/>
          </a:prstGeom>
        </p:spPr>
      </p:pic>
    </p:spTree>
    <p:extLst>
      <p:ext uri="{BB962C8B-B14F-4D97-AF65-F5344CB8AC3E}">
        <p14:creationId xmlns:p14="http://schemas.microsoft.com/office/powerpoint/2010/main" val="357497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1029-63E5-4600-BA39-05C228952E53}"/>
              </a:ext>
            </a:extLst>
          </p:cNvPr>
          <p:cNvSpPr>
            <a:spLocks noGrp="1"/>
          </p:cNvSpPr>
          <p:nvPr>
            <p:ph type="title"/>
          </p:nvPr>
        </p:nvSpPr>
        <p:spPr/>
        <p:txBody>
          <a:bodyPr/>
          <a:lstStyle/>
          <a:p>
            <a:r>
              <a:rPr lang="en-US" b="1" dirty="0"/>
              <a:t>Consumer welfare vs. ad revenues</a:t>
            </a:r>
          </a:p>
        </p:txBody>
      </p:sp>
      <p:sp>
        <p:nvSpPr>
          <p:cNvPr id="4" name="Content Placeholder 3">
            <a:extLst>
              <a:ext uri="{FF2B5EF4-FFF2-40B4-BE49-F238E27FC236}">
                <a16:creationId xmlns:a16="http://schemas.microsoft.com/office/drawing/2014/main" id="{457F4DC2-A7F8-47BA-A14E-AF011A81D5DB}"/>
              </a:ext>
            </a:extLst>
          </p:cNvPr>
          <p:cNvSpPr>
            <a:spLocks noGrp="1"/>
          </p:cNvSpPr>
          <p:nvPr>
            <p:ph sz="half" idx="1"/>
          </p:nvPr>
        </p:nvSpPr>
        <p:spPr>
          <a:xfrm>
            <a:off x="447014" y="2040779"/>
            <a:ext cx="5181600" cy="4351338"/>
          </a:xfrm>
        </p:spPr>
        <p:txBody>
          <a:bodyPr>
            <a:normAutofit/>
          </a:bodyPr>
          <a:lstStyle/>
          <a:p>
            <a:r>
              <a:rPr lang="en-US" sz="2400" dirty="0"/>
              <a:t>Ad revenue increases much more slowly than valuations</a:t>
            </a:r>
          </a:p>
          <a:p>
            <a:pPr lvl="1"/>
            <a:r>
              <a:rPr lang="en-US" sz="2000" dirty="0"/>
              <a:t>User value in the 1</a:t>
            </a:r>
            <a:r>
              <a:rPr lang="en-US" sz="2000" baseline="30000" dirty="0"/>
              <a:t>st</a:t>
            </a:r>
            <a:r>
              <a:rPr lang="en-US" sz="2000" dirty="0"/>
              <a:t> tercile 8.4X ad revenues</a:t>
            </a:r>
            <a:endParaRPr lang="en-US" sz="1600" dirty="0"/>
          </a:p>
          <a:p>
            <a:pPr lvl="1"/>
            <a:r>
              <a:rPr lang="en-US" sz="2000" dirty="0"/>
              <a:t>User value in 3</a:t>
            </a:r>
            <a:r>
              <a:rPr lang="en-US" sz="2000" baseline="30000" dirty="0"/>
              <a:t>rd</a:t>
            </a:r>
            <a:r>
              <a:rPr lang="en-US" sz="2000" dirty="0"/>
              <a:t> tercile 1.6X ad revenues</a:t>
            </a:r>
          </a:p>
          <a:p>
            <a:r>
              <a:rPr lang="en-US" sz="2400" dirty="0"/>
              <a:t>Majority of welfare gains go to consumers</a:t>
            </a:r>
          </a:p>
          <a:p>
            <a:pPr lvl="1"/>
            <a:r>
              <a:rPr lang="en-US" sz="2000" dirty="0"/>
              <a:t>Consistent with Nordhaus (2004)</a:t>
            </a:r>
          </a:p>
          <a:p>
            <a:r>
              <a:rPr lang="en-US" sz="2400" dirty="0"/>
              <a:t>This is just for FB. For other digital goods such as WhatsApp or Wikipedia, no ad revenue.</a:t>
            </a:r>
          </a:p>
        </p:txBody>
      </p:sp>
      <p:sp>
        <p:nvSpPr>
          <p:cNvPr id="3" name="TextBox 2">
            <a:extLst>
              <a:ext uri="{FF2B5EF4-FFF2-40B4-BE49-F238E27FC236}">
                <a16:creationId xmlns:a16="http://schemas.microsoft.com/office/drawing/2014/main" id="{62953FFA-EACB-417B-82FE-E68453A4EBDD}"/>
              </a:ext>
            </a:extLst>
          </p:cNvPr>
          <p:cNvSpPr txBox="1"/>
          <p:nvPr/>
        </p:nvSpPr>
        <p:spPr>
          <a:xfrm>
            <a:off x="256264" y="6192062"/>
            <a:ext cx="11799837" cy="400110"/>
          </a:xfrm>
          <a:prstGeom prst="rect">
            <a:avLst/>
          </a:prstGeom>
          <a:noFill/>
        </p:spPr>
        <p:txBody>
          <a:bodyPr wrap="square" rtlCol="0">
            <a:spAutoFit/>
          </a:bodyPr>
          <a:lstStyle/>
          <a:p>
            <a:r>
              <a:rPr lang="en-US" sz="2000" b="1" dirty="0"/>
              <a:t>Takeaway: Time spent and ad revenues are only weakly correlated with estimates of consumer surplus of FB</a:t>
            </a:r>
          </a:p>
        </p:txBody>
      </p:sp>
      <p:pic>
        <p:nvPicPr>
          <p:cNvPr id="1026" name="Picture 2" descr="https://lh5.googleusercontent.com/IcAmlxJP50KsqCnhue0XKIaVYzGZZBrPzeQ9zaj-4bGY_EPYimMr252gPylJlQ4006Mu2IFPP7pP3PDO26wASihlqS24UkQwtW9HnD0ltbT_oLfEkpVA1Aam2sPUvCn_9K6F3GiXHS3aVZGQt22UrK7Kiv0i3VXSYm1qgSZXKUzBLFZH07kaSuPbSaW8">
            <a:extLst>
              <a:ext uri="{FF2B5EF4-FFF2-40B4-BE49-F238E27FC236}">
                <a16:creationId xmlns:a16="http://schemas.microsoft.com/office/drawing/2014/main" id="{AF61735A-A577-41E7-B2B6-B300D4FAE9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723" y="1840724"/>
            <a:ext cx="6594865" cy="385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7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Accounting for the </a:t>
            </a:r>
            <a:r>
              <a:rPr lang="en-US" sz="4000" b="1" u="sng" dirty="0"/>
              <a:t>benefits</a:t>
            </a:r>
            <a:r>
              <a:rPr lang="en-US" sz="4000" b="1" dirty="0"/>
              <a:t> from digitization</a:t>
            </a:r>
          </a:p>
        </p:txBody>
      </p:sp>
      <p:sp>
        <p:nvSpPr>
          <p:cNvPr id="3" name="Content Placeholder 2"/>
          <p:cNvSpPr>
            <a:spLocks noGrp="1"/>
          </p:cNvSpPr>
          <p:nvPr>
            <p:ph idx="1"/>
          </p:nvPr>
        </p:nvSpPr>
        <p:spPr/>
        <p:txBody>
          <a:bodyPr>
            <a:normAutofit/>
          </a:bodyPr>
          <a:lstStyle/>
          <a:p>
            <a:r>
              <a:rPr lang="en-US" dirty="0"/>
              <a:t>We introduce a new metric, we call “</a:t>
            </a:r>
            <a:r>
              <a:rPr lang="en-US" b="1" dirty="0"/>
              <a:t>GDP-B</a:t>
            </a:r>
            <a:r>
              <a:rPr lang="en-US" dirty="0"/>
              <a:t>” (B=benefits) to account for the benefits of </a:t>
            </a:r>
            <a:r>
              <a:rPr lang="en-US" i="1" dirty="0"/>
              <a:t>free</a:t>
            </a:r>
            <a:r>
              <a:rPr lang="en-US" dirty="0"/>
              <a:t> goods and </a:t>
            </a:r>
            <a:r>
              <a:rPr lang="en-US" i="1" dirty="0"/>
              <a:t>new</a:t>
            </a:r>
            <a:r>
              <a:rPr lang="en-US" dirty="0"/>
              <a:t> goods</a:t>
            </a:r>
          </a:p>
        </p:txBody>
      </p:sp>
      <p:pic>
        <p:nvPicPr>
          <p:cNvPr id="5" name="Picture 4">
            <a:extLst>
              <a:ext uri="{FF2B5EF4-FFF2-40B4-BE49-F238E27FC236}">
                <a16:creationId xmlns:a16="http://schemas.microsoft.com/office/drawing/2014/main" id="{92C1DDCB-7FAE-A95C-0CD9-4C027736D934}"/>
              </a:ext>
            </a:extLst>
          </p:cNvPr>
          <p:cNvPicPr>
            <a:picLocks noChangeAspect="1"/>
          </p:cNvPicPr>
          <p:nvPr/>
        </p:nvPicPr>
        <p:blipFill>
          <a:blip r:embed="rId2"/>
          <a:stretch>
            <a:fillRect/>
          </a:stretch>
        </p:blipFill>
        <p:spPr>
          <a:xfrm>
            <a:off x="469899" y="5489024"/>
            <a:ext cx="3608615" cy="1003851"/>
          </a:xfrm>
          <a:prstGeom prst="rect">
            <a:avLst/>
          </a:prstGeom>
        </p:spPr>
      </p:pic>
      <p:pic>
        <p:nvPicPr>
          <p:cNvPr id="6" name="Picture 5">
            <a:extLst>
              <a:ext uri="{FF2B5EF4-FFF2-40B4-BE49-F238E27FC236}">
                <a16:creationId xmlns:a16="http://schemas.microsoft.com/office/drawing/2014/main" id="{49D8634B-B20C-22A7-131A-D81787DCA35E}"/>
              </a:ext>
            </a:extLst>
          </p:cNvPr>
          <p:cNvPicPr>
            <a:picLocks noChangeAspect="1"/>
          </p:cNvPicPr>
          <p:nvPr/>
        </p:nvPicPr>
        <p:blipFill>
          <a:blip r:embed="rId3"/>
          <a:stretch>
            <a:fillRect/>
          </a:stretch>
        </p:blipFill>
        <p:spPr>
          <a:xfrm>
            <a:off x="4227288" y="5545392"/>
            <a:ext cx="7772400" cy="631571"/>
          </a:xfrm>
          <a:prstGeom prst="rect">
            <a:avLst/>
          </a:prstGeom>
        </p:spPr>
      </p:pic>
    </p:spTree>
    <p:extLst>
      <p:ext uri="{BB962C8B-B14F-4D97-AF65-F5344CB8AC3E}">
        <p14:creationId xmlns:p14="http://schemas.microsoft.com/office/powerpoint/2010/main" val="7603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596B-2132-EE2C-DFAF-31681D91951A}"/>
              </a:ext>
            </a:extLst>
          </p:cNvPr>
          <p:cNvSpPr>
            <a:spLocks noGrp="1"/>
          </p:cNvSpPr>
          <p:nvPr>
            <p:ph type="title"/>
          </p:nvPr>
        </p:nvSpPr>
        <p:spPr/>
        <p:txBody>
          <a:bodyPr>
            <a:normAutofit/>
          </a:bodyPr>
          <a:lstStyle/>
          <a:p>
            <a:r>
              <a:rPr lang="en-US" sz="4000" b="1" dirty="0"/>
              <a:t>Accounting for the </a:t>
            </a:r>
            <a:r>
              <a:rPr lang="en-US" sz="4000" b="1" u="sng" dirty="0"/>
              <a:t>benefits</a:t>
            </a:r>
            <a:r>
              <a:rPr lang="en-US" sz="4000" b="1" dirty="0"/>
              <a:t> from digitization</a:t>
            </a:r>
            <a:endParaRPr lang="en-US" sz="4000" dirty="0"/>
          </a:p>
        </p:txBody>
      </p:sp>
      <p:sp>
        <p:nvSpPr>
          <p:cNvPr id="4" name="Content Placeholder 3">
            <a:extLst>
              <a:ext uri="{FF2B5EF4-FFF2-40B4-BE49-F238E27FC236}">
                <a16:creationId xmlns:a16="http://schemas.microsoft.com/office/drawing/2014/main" id="{74B89DA4-2806-BF3D-ACC5-63BB73A84185}"/>
              </a:ext>
            </a:extLst>
          </p:cNvPr>
          <p:cNvSpPr>
            <a:spLocks noGrp="1"/>
          </p:cNvSpPr>
          <p:nvPr>
            <p:ph sz="half" idx="1"/>
          </p:nvPr>
        </p:nvSpPr>
        <p:spPr/>
        <p:txBody>
          <a:bodyPr/>
          <a:lstStyle/>
          <a:p>
            <a:r>
              <a:rPr lang="en-US" dirty="0"/>
              <a:t>Between 2004-17, including the gains from Facebook alone adds 0.05 to 0.11 percentage points to GDP-B growth per year</a:t>
            </a:r>
          </a:p>
          <a:p>
            <a:endParaRPr lang="en-US" dirty="0"/>
          </a:p>
          <a:p>
            <a:r>
              <a:rPr lang="en-US" dirty="0"/>
              <a:t>Improvements in smartphones (e.g. Camera) adds 0.63 percentage points growth per year</a:t>
            </a:r>
          </a:p>
        </p:txBody>
      </p:sp>
      <p:pic>
        <p:nvPicPr>
          <p:cNvPr id="3" name="Picture 2">
            <a:extLst>
              <a:ext uri="{FF2B5EF4-FFF2-40B4-BE49-F238E27FC236}">
                <a16:creationId xmlns:a16="http://schemas.microsoft.com/office/drawing/2014/main" id="{CC0D4126-CB3D-16E1-24D9-7CD25E566C10}"/>
              </a:ext>
            </a:extLst>
          </p:cNvPr>
          <p:cNvPicPr>
            <a:picLocks noChangeAspect="1"/>
          </p:cNvPicPr>
          <p:nvPr/>
        </p:nvPicPr>
        <p:blipFill>
          <a:blip r:embed="rId2"/>
          <a:stretch>
            <a:fillRect/>
          </a:stretch>
        </p:blipFill>
        <p:spPr>
          <a:xfrm>
            <a:off x="7090228" y="1412670"/>
            <a:ext cx="3156858" cy="5177247"/>
          </a:xfrm>
          <a:prstGeom prst="rect">
            <a:avLst/>
          </a:prstGeom>
        </p:spPr>
      </p:pic>
    </p:spTree>
    <p:extLst>
      <p:ext uri="{BB962C8B-B14F-4D97-AF65-F5344CB8AC3E}">
        <p14:creationId xmlns:p14="http://schemas.microsoft.com/office/powerpoint/2010/main" val="96565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08B92-B292-F7F7-0C44-80309ABA2E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80781A-A34D-0CEB-A1D4-A5CFD48B30C6}"/>
              </a:ext>
            </a:extLst>
          </p:cNvPr>
          <p:cNvSpPr>
            <a:spLocks noGrp="1"/>
          </p:cNvSpPr>
          <p:nvPr>
            <p:ph type="title"/>
          </p:nvPr>
        </p:nvSpPr>
        <p:spPr/>
        <p:txBody>
          <a:bodyPr>
            <a:normAutofit/>
          </a:bodyPr>
          <a:lstStyle/>
          <a:p>
            <a:r>
              <a:rPr lang="en-US" sz="3600" b="1" dirty="0"/>
              <a:t>How much are people already benefiting from GenAI?</a:t>
            </a:r>
          </a:p>
        </p:txBody>
      </p:sp>
      <p:sp>
        <p:nvSpPr>
          <p:cNvPr id="4" name="Content Placeholder 3">
            <a:extLst>
              <a:ext uri="{FF2B5EF4-FFF2-40B4-BE49-F238E27FC236}">
                <a16:creationId xmlns:a16="http://schemas.microsoft.com/office/drawing/2014/main" id="{705C3F4D-DCEF-BC3F-AB4F-8F4530C21DF0}"/>
              </a:ext>
            </a:extLst>
          </p:cNvPr>
          <p:cNvSpPr>
            <a:spLocks noGrp="1"/>
          </p:cNvSpPr>
          <p:nvPr>
            <p:ph idx="1"/>
          </p:nvPr>
        </p:nvSpPr>
        <p:spPr/>
        <p:txBody>
          <a:bodyPr>
            <a:normAutofit/>
          </a:bodyPr>
          <a:lstStyle/>
          <a:p>
            <a:r>
              <a:rPr lang="en-US" dirty="0"/>
              <a:t>What is the willingness to accept (WTA) to give up all </a:t>
            </a:r>
            <a:r>
              <a:rPr lang="en-US" dirty="0" err="1"/>
              <a:t>genAI</a:t>
            </a:r>
            <a:r>
              <a:rPr lang="en-US" dirty="0"/>
              <a:t> tools (ChatGPT, Gemini, Claude etc.) for 1 month?</a:t>
            </a:r>
          </a:p>
          <a:p>
            <a:r>
              <a:rPr lang="en-US" dirty="0"/>
              <a:t>Survey users of GenAI tools end of 2024</a:t>
            </a:r>
          </a:p>
          <a:p>
            <a:pPr lvl="1"/>
            <a:r>
              <a:rPr lang="en-US" dirty="0"/>
              <a:t>N = 2,000, representative of the US internet population (age, gender, education, region) </a:t>
            </a:r>
          </a:p>
        </p:txBody>
      </p:sp>
    </p:spTree>
    <p:extLst>
      <p:ext uri="{BB962C8B-B14F-4D97-AF65-F5344CB8AC3E}">
        <p14:creationId xmlns:p14="http://schemas.microsoft.com/office/powerpoint/2010/main" val="882049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1A9A-1932-EF17-BF46-A5F49C36E4F8}"/>
              </a:ext>
            </a:extLst>
          </p:cNvPr>
          <p:cNvSpPr>
            <a:spLocks noGrp="1"/>
          </p:cNvSpPr>
          <p:nvPr>
            <p:ph type="title"/>
          </p:nvPr>
        </p:nvSpPr>
        <p:spPr/>
        <p:txBody>
          <a:bodyPr/>
          <a:lstStyle/>
          <a:p>
            <a:r>
              <a:rPr lang="en-US" b="1" dirty="0"/>
              <a:t>GenAI Usage</a:t>
            </a:r>
          </a:p>
        </p:txBody>
      </p:sp>
      <p:sp>
        <p:nvSpPr>
          <p:cNvPr id="3" name="Content Placeholder 2">
            <a:extLst>
              <a:ext uri="{FF2B5EF4-FFF2-40B4-BE49-F238E27FC236}">
                <a16:creationId xmlns:a16="http://schemas.microsoft.com/office/drawing/2014/main" id="{DE64B753-6417-C06D-31FC-C2AB0099D301}"/>
              </a:ext>
            </a:extLst>
          </p:cNvPr>
          <p:cNvSpPr>
            <a:spLocks noGrp="1"/>
          </p:cNvSpPr>
          <p:nvPr>
            <p:ph idx="1"/>
          </p:nvPr>
        </p:nvSpPr>
        <p:spPr>
          <a:xfrm>
            <a:off x="3886200" y="1912711"/>
            <a:ext cx="10515600" cy="4351338"/>
          </a:xfrm>
        </p:spPr>
        <p:txBody>
          <a:bodyPr/>
          <a:lstStyle/>
          <a:p>
            <a:pPr marL="0" indent="0">
              <a:buNone/>
              <a:tabLst>
                <a:tab pos="2674938" algn="dec"/>
              </a:tabLst>
            </a:pPr>
            <a:r>
              <a:rPr lang="en-US" dirty="0"/>
              <a:t>ChatGPT	84.5%</a:t>
            </a:r>
          </a:p>
          <a:p>
            <a:pPr marL="0" indent="0">
              <a:buNone/>
              <a:tabLst>
                <a:tab pos="2674938" algn="dec"/>
              </a:tabLst>
            </a:pPr>
            <a:r>
              <a:rPr lang="en-US" dirty="0"/>
              <a:t>Gemini	51.1%</a:t>
            </a:r>
          </a:p>
          <a:p>
            <a:pPr marL="0" indent="0">
              <a:buNone/>
              <a:tabLst>
                <a:tab pos="2674938" algn="dec"/>
              </a:tabLst>
            </a:pPr>
            <a:r>
              <a:rPr lang="en-US" dirty="0"/>
              <a:t>Copilot	31.1%</a:t>
            </a:r>
          </a:p>
          <a:p>
            <a:pPr marL="0" indent="0">
              <a:buNone/>
              <a:tabLst>
                <a:tab pos="2674938" algn="dec"/>
              </a:tabLst>
            </a:pPr>
            <a:r>
              <a:rPr lang="en-US" dirty="0"/>
              <a:t>Grok	19.6%</a:t>
            </a:r>
          </a:p>
          <a:p>
            <a:pPr marL="0" indent="0">
              <a:buNone/>
              <a:tabLst>
                <a:tab pos="2674938" algn="dec"/>
              </a:tabLst>
            </a:pPr>
            <a:r>
              <a:rPr lang="en-US" dirty="0"/>
              <a:t>Claude	12.5%</a:t>
            </a:r>
          </a:p>
          <a:p>
            <a:pPr marL="0" indent="0">
              <a:buNone/>
              <a:tabLst>
                <a:tab pos="2674938" algn="dec"/>
              </a:tabLst>
            </a:pPr>
            <a:r>
              <a:rPr lang="en-US" dirty="0"/>
              <a:t>Perplexity	8.5%</a:t>
            </a:r>
          </a:p>
          <a:p>
            <a:pPr marL="0" indent="0">
              <a:buNone/>
              <a:tabLst>
                <a:tab pos="2674938" algn="dec"/>
              </a:tabLst>
            </a:pPr>
            <a:r>
              <a:rPr lang="en-US" dirty="0"/>
              <a:t>Midjourney	5.8%</a:t>
            </a:r>
          </a:p>
        </p:txBody>
      </p:sp>
    </p:spTree>
    <p:extLst>
      <p:ext uri="{BB962C8B-B14F-4D97-AF65-F5344CB8AC3E}">
        <p14:creationId xmlns:p14="http://schemas.microsoft.com/office/powerpoint/2010/main" val="342991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280B1-F06E-A7DF-2A71-FD957DAB93D4}"/>
            </a:ext>
          </a:extLst>
        </p:cNvPr>
        <p:cNvGrpSpPr/>
        <p:nvPr/>
      </p:nvGrpSpPr>
      <p:grpSpPr>
        <a:xfrm>
          <a:off x="0" y="0"/>
          <a:ext cx="0" cy="0"/>
          <a:chOff x="0" y="0"/>
          <a:chExt cx="0" cy="0"/>
        </a:xfrm>
      </p:grpSpPr>
      <p:pic>
        <p:nvPicPr>
          <p:cNvPr id="5" name="Google Shape;1044;p138">
            <a:extLst>
              <a:ext uri="{FF2B5EF4-FFF2-40B4-BE49-F238E27FC236}">
                <a16:creationId xmlns:a16="http://schemas.microsoft.com/office/drawing/2014/main" id="{A63D36A5-856E-FC9C-CB86-7E047ACE71C2}"/>
              </a:ext>
            </a:extLst>
          </p:cNvPr>
          <p:cNvPicPr preferRelativeResize="0"/>
          <p:nvPr/>
        </p:nvPicPr>
        <p:blipFill rotWithShape="1">
          <a:blip r:embed="rId2">
            <a:alphaModFix/>
          </a:blip>
          <a:srcRect t="8054" r="1989"/>
          <a:stretch/>
        </p:blipFill>
        <p:spPr>
          <a:xfrm>
            <a:off x="678542" y="2717801"/>
            <a:ext cx="6016000" cy="3644800"/>
          </a:xfrm>
          <a:prstGeom prst="roundRect">
            <a:avLst>
              <a:gd name="adj" fmla="val 4509"/>
            </a:avLst>
          </a:prstGeom>
          <a:noFill/>
          <a:ln>
            <a:noFill/>
          </a:ln>
        </p:spPr>
      </p:pic>
      <p:sp>
        <p:nvSpPr>
          <p:cNvPr id="3" name="Title 2">
            <a:extLst>
              <a:ext uri="{FF2B5EF4-FFF2-40B4-BE49-F238E27FC236}">
                <a16:creationId xmlns:a16="http://schemas.microsoft.com/office/drawing/2014/main" id="{69FEFA91-6ED8-3302-1B94-DCD65F6BC5E3}"/>
              </a:ext>
            </a:extLst>
          </p:cNvPr>
          <p:cNvSpPr>
            <a:spLocks noGrp="1"/>
          </p:cNvSpPr>
          <p:nvPr>
            <p:ph type="title"/>
          </p:nvPr>
        </p:nvSpPr>
        <p:spPr/>
        <p:txBody>
          <a:bodyPr>
            <a:normAutofit/>
          </a:bodyPr>
          <a:lstStyle/>
          <a:p>
            <a:r>
              <a:rPr lang="en-US" sz="3600" b="1" dirty="0"/>
              <a:t>How much are people already benefiting from GenAI?</a:t>
            </a:r>
          </a:p>
        </p:txBody>
      </p:sp>
      <p:sp>
        <p:nvSpPr>
          <p:cNvPr id="4" name="Content Placeholder 3">
            <a:extLst>
              <a:ext uri="{FF2B5EF4-FFF2-40B4-BE49-F238E27FC236}">
                <a16:creationId xmlns:a16="http://schemas.microsoft.com/office/drawing/2014/main" id="{D6D6F2C8-94AB-9737-D01C-89EC5C3FBA27}"/>
              </a:ext>
            </a:extLst>
          </p:cNvPr>
          <p:cNvSpPr>
            <a:spLocks noGrp="1"/>
          </p:cNvSpPr>
          <p:nvPr>
            <p:ph idx="1"/>
          </p:nvPr>
        </p:nvSpPr>
        <p:spPr>
          <a:xfrm>
            <a:off x="838200" y="1535340"/>
            <a:ext cx="10515600" cy="4351338"/>
          </a:xfrm>
        </p:spPr>
        <p:txBody>
          <a:bodyPr>
            <a:normAutofit/>
          </a:bodyPr>
          <a:lstStyle/>
          <a:p>
            <a:r>
              <a:rPr lang="en-US" dirty="0"/>
              <a:t>Among adopters (40% of the population), average valuation = $98/month</a:t>
            </a:r>
          </a:p>
          <a:p>
            <a:pPr lvl="1"/>
            <a:r>
              <a:rPr lang="en-US" sz="2000" dirty="0"/>
              <a:t>This is the extra value they get on top of what they pay (0 if free version, $$ for paid versions)</a:t>
            </a:r>
          </a:p>
        </p:txBody>
      </p:sp>
      <p:sp>
        <p:nvSpPr>
          <p:cNvPr id="7" name="TextBox 6">
            <a:extLst>
              <a:ext uri="{FF2B5EF4-FFF2-40B4-BE49-F238E27FC236}">
                <a16:creationId xmlns:a16="http://schemas.microsoft.com/office/drawing/2014/main" id="{8B948179-DB6A-C8EC-4295-6F726DD5BEE1}"/>
              </a:ext>
            </a:extLst>
          </p:cNvPr>
          <p:cNvSpPr txBox="1"/>
          <p:nvPr/>
        </p:nvSpPr>
        <p:spPr>
          <a:xfrm>
            <a:off x="1915753" y="6362601"/>
            <a:ext cx="4180247" cy="369332"/>
          </a:xfrm>
          <a:prstGeom prst="rect">
            <a:avLst/>
          </a:prstGeom>
          <a:noFill/>
        </p:spPr>
        <p:txBody>
          <a:bodyPr wrap="none" rtlCol="0">
            <a:spAutoFit/>
          </a:bodyPr>
          <a:lstStyle/>
          <a:p>
            <a:r>
              <a:rPr lang="en-US" dirty="0"/>
              <a:t>Demand curve for </a:t>
            </a:r>
            <a:r>
              <a:rPr lang="en-US" dirty="0" err="1"/>
              <a:t>genAI</a:t>
            </a:r>
            <a:r>
              <a:rPr lang="en-US" dirty="0"/>
              <a:t> tools for adopters</a:t>
            </a:r>
          </a:p>
        </p:txBody>
      </p:sp>
      <p:sp>
        <p:nvSpPr>
          <p:cNvPr id="2" name="TextBox 1">
            <a:extLst>
              <a:ext uri="{FF2B5EF4-FFF2-40B4-BE49-F238E27FC236}">
                <a16:creationId xmlns:a16="http://schemas.microsoft.com/office/drawing/2014/main" id="{F0E6602E-9B97-B101-E943-366DC5FB04B2}"/>
              </a:ext>
            </a:extLst>
          </p:cNvPr>
          <p:cNvSpPr txBox="1"/>
          <p:nvPr/>
        </p:nvSpPr>
        <p:spPr>
          <a:xfrm>
            <a:off x="8394492" y="3432629"/>
            <a:ext cx="2316083" cy="369332"/>
          </a:xfrm>
          <a:prstGeom prst="rect">
            <a:avLst/>
          </a:prstGeom>
          <a:noFill/>
        </p:spPr>
        <p:txBody>
          <a:bodyPr wrap="none" rtlCol="0">
            <a:spAutoFit/>
          </a:bodyPr>
          <a:lstStyle/>
          <a:p>
            <a:r>
              <a:rPr lang="en-US" dirty="0"/>
              <a:t>Prefer to keep GenAI: </a:t>
            </a:r>
          </a:p>
        </p:txBody>
      </p:sp>
      <p:graphicFrame>
        <p:nvGraphicFramePr>
          <p:cNvPr id="6" name="Table 5">
            <a:extLst>
              <a:ext uri="{FF2B5EF4-FFF2-40B4-BE49-F238E27FC236}">
                <a16:creationId xmlns:a16="http://schemas.microsoft.com/office/drawing/2014/main" id="{B5994C35-2281-4E0D-0474-2B3B577769EB}"/>
              </a:ext>
            </a:extLst>
          </p:cNvPr>
          <p:cNvGraphicFramePr>
            <a:graphicFrameLocks noGrp="1"/>
          </p:cNvGraphicFramePr>
          <p:nvPr>
            <p:extLst>
              <p:ext uri="{D42A27DB-BD31-4B8C-83A1-F6EECF244321}">
                <p14:modId xmlns:p14="http://schemas.microsoft.com/office/powerpoint/2010/main" val="2809677667"/>
              </p:ext>
            </p:extLst>
          </p:nvPr>
        </p:nvGraphicFramePr>
        <p:xfrm>
          <a:off x="8639052" y="3911791"/>
          <a:ext cx="1701800" cy="2133600"/>
        </p:xfrm>
        <a:graphic>
          <a:graphicData uri="http://schemas.openxmlformats.org/drawingml/2006/table">
            <a:tbl>
              <a:tblPr>
                <a:tableStyleId>{5C22544A-7EE6-4342-B048-85BDC9FD1C3A}</a:tableStyleId>
              </a:tblPr>
              <a:tblGrid>
                <a:gridCol w="827132">
                  <a:extLst>
                    <a:ext uri="{9D8B030D-6E8A-4147-A177-3AD203B41FA5}">
                      <a16:colId xmlns:a16="http://schemas.microsoft.com/office/drawing/2014/main" val="4117039122"/>
                    </a:ext>
                  </a:extLst>
                </a:gridCol>
                <a:gridCol w="874668">
                  <a:extLst>
                    <a:ext uri="{9D8B030D-6E8A-4147-A177-3AD203B41FA5}">
                      <a16:colId xmlns:a16="http://schemas.microsoft.com/office/drawing/2014/main" val="847867436"/>
                    </a:ext>
                  </a:extLst>
                </a:gridCol>
              </a:tblGrid>
              <a:tr h="304800">
                <a:tc>
                  <a:txBody>
                    <a:bodyPr/>
                    <a:lstStyle/>
                    <a:p>
                      <a:pPr algn="l" rtl="0" fontAlgn="ctr">
                        <a:buNone/>
                      </a:pPr>
                      <a:r>
                        <a:rPr lang="en-US" sz="1800" u="none" strike="noStrike" dirty="0">
                          <a:effectLst/>
                        </a:rPr>
                        <a:t>$1 </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a:effectLst/>
                        </a:rPr>
                        <a:t>55.9%</a:t>
                      </a:r>
                      <a:endParaRPr lang="en-US"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307035684"/>
                  </a:ext>
                </a:extLst>
              </a:tr>
              <a:tr h="304800">
                <a:tc>
                  <a:txBody>
                    <a:bodyPr/>
                    <a:lstStyle/>
                    <a:p>
                      <a:pPr algn="l" rtl="0" fontAlgn="ctr">
                        <a:buNone/>
                      </a:pPr>
                      <a:r>
                        <a:rPr lang="en-US" sz="1800" u="none" strike="noStrike">
                          <a:effectLst/>
                        </a:rPr>
                        <a:t>$3 </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a:effectLst/>
                        </a:rPr>
                        <a:t>50.6%</a:t>
                      </a:r>
                      <a:endParaRPr lang="en-US"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1595232410"/>
                  </a:ext>
                </a:extLst>
              </a:tr>
              <a:tr h="304800">
                <a:tc>
                  <a:txBody>
                    <a:bodyPr/>
                    <a:lstStyle/>
                    <a:p>
                      <a:pPr algn="l" rtl="0" fontAlgn="ctr">
                        <a:buNone/>
                      </a:pPr>
                      <a:r>
                        <a:rPr lang="en-US" sz="1800" u="none" strike="noStrike">
                          <a:effectLst/>
                        </a:rPr>
                        <a:t>$7 </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dirty="0">
                          <a:effectLst/>
                        </a:rPr>
                        <a:t>46.5%</a:t>
                      </a:r>
                      <a:endParaRPr lang="en-US"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972698264"/>
                  </a:ext>
                </a:extLst>
              </a:tr>
              <a:tr h="304800">
                <a:tc>
                  <a:txBody>
                    <a:bodyPr/>
                    <a:lstStyle/>
                    <a:p>
                      <a:pPr algn="l" rtl="0" fontAlgn="ctr">
                        <a:buNone/>
                      </a:pPr>
                      <a:r>
                        <a:rPr lang="en-US" sz="1800" u="none" strike="noStrike" dirty="0">
                          <a:effectLst/>
                        </a:rPr>
                        <a:t>$20 </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a:effectLst/>
                        </a:rPr>
                        <a:t>42.1%</a:t>
                      </a:r>
                      <a:endParaRPr lang="en-US"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1367004914"/>
                  </a:ext>
                </a:extLst>
              </a:tr>
              <a:tr h="304800">
                <a:tc>
                  <a:txBody>
                    <a:bodyPr/>
                    <a:lstStyle/>
                    <a:p>
                      <a:pPr algn="l" rtl="0" fontAlgn="ctr">
                        <a:buNone/>
                      </a:pPr>
                      <a:r>
                        <a:rPr lang="en-US" sz="1800" u="none" strike="noStrike">
                          <a:effectLst/>
                        </a:rPr>
                        <a:t>$55 </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a:effectLst/>
                        </a:rPr>
                        <a:t>28.4%</a:t>
                      </a:r>
                      <a:endParaRPr lang="en-US"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64826696"/>
                  </a:ext>
                </a:extLst>
              </a:tr>
              <a:tr h="304800">
                <a:tc>
                  <a:txBody>
                    <a:bodyPr/>
                    <a:lstStyle/>
                    <a:p>
                      <a:pPr algn="l" rtl="0" fontAlgn="ctr">
                        <a:buNone/>
                      </a:pPr>
                      <a:r>
                        <a:rPr lang="en-US" sz="1800" u="none" strike="noStrike">
                          <a:effectLst/>
                        </a:rPr>
                        <a:t>$150 </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a:effectLst/>
                        </a:rPr>
                        <a:t>27.5%</a:t>
                      </a:r>
                      <a:endParaRPr lang="en-US"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1245412360"/>
                  </a:ext>
                </a:extLst>
              </a:tr>
              <a:tr h="304800">
                <a:tc>
                  <a:txBody>
                    <a:bodyPr/>
                    <a:lstStyle/>
                    <a:p>
                      <a:pPr algn="l" rtl="0" fontAlgn="ctr">
                        <a:buNone/>
                      </a:pPr>
                      <a:r>
                        <a:rPr lang="en-US" sz="1800" u="none" strike="noStrike" dirty="0">
                          <a:effectLst/>
                        </a:rPr>
                        <a:t>$400 </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l" rtl="0" fontAlgn="ctr">
                        <a:buNone/>
                      </a:pPr>
                      <a:r>
                        <a:rPr lang="en-US" sz="1800" u="none" strike="noStrike" dirty="0">
                          <a:effectLst/>
                        </a:rPr>
                        <a:t>12.2%</a:t>
                      </a:r>
                      <a:endParaRPr lang="en-US"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260318242"/>
                  </a:ext>
                </a:extLst>
              </a:tr>
            </a:tbl>
          </a:graphicData>
        </a:graphic>
      </p:graphicFrame>
    </p:spTree>
    <p:extLst>
      <p:ext uri="{BB962C8B-B14F-4D97-AF65-F5344CB8AC3E}">
        <p14:creationId xmlns:p14="http://schemas.microsoft.com/office/powerpoint/2010/main" val="259629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DB07-E849-56D9-2F62-BAE9E421B379}"/>
              </a:ext>
            </a:extLst>
          </p:cNvPr>
          <p:cNvSpPr>
            <a:spLocks noGrp="1"/>
          </p:cNvSpPr>
          <p:nvPr>
            <p:ph type="title"/>
          </p:nvPr>
        </p:nvSpPr>
        <p:spPr/>
        <p:txBody>
          <a:bodyPr>
            <a:normAutofit/>
          </a:bodyPr>
          <a:lstStyle/>
          <a:p>
            <a:r>
              <a:rPr lang="en-US" sz="4000" b="1" dirty="0"/>
              <a:t>ChatGPT: two months to reach 100 million users</a:t>
            </a:r>
          </a:p>
        </p:txBody>
      </p:sp>
      <p:pic>
        <p:nvPicPr>
          <p:cNvPr id="1026" name="Picture 2">
            <a:extLst>
              <a:ext uri="{FF2B5EF4-FFF2-40B4-BE49-F238E27FC236}">
                <a16:creationId xmlns:a16="http://schemas.microsoft.com/office/drawing/2014/main" id="{B3A6FA68-BC0C-3906-395F-2D73C5DB6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95" y="1399397"/>
            <a:ext cx="6604941" cy="5329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F5E3B5-4D26-8E36-1A1F-7BFE4C477F1B}"/>
              </a:ext>
            </a:extLst>
          </p:cNvPr>
          <p:cNvSpPr txBox="1"/>
          <p:nvPr/>
        </p:nvSpPr>
        <p:spPr>
          <a:xfrm>
            <a:off x="7271658" y="3194054"/>
            <a:ext cx="4412343" cy="1015663"/>
          </a:xfrm>
          <a:prstGeom prst="rect">
            <a:avLst/>
          </a:prstGeom>
          <a:noFill/>
        </p:spPr>
        <p:txBody>
          <a:bodyPr wrap="square" rtlCol="0">
            <a:spAutoFit/>
          </a:bodyPr>
          <a:lstStyle/>
          <a:p>
            <a:r>
              <a:rPr lang="en-US" sz="2000" dirty="0"/>
              <a:t>Today: used weekly by 10% of the world’s population! (750 million users)</a:t>
            </a:r>
          </a:p>
          <a:p>
            <a:r>
              <a:rPr lang="en-US" sz="2000" dirty="0"/>
              <a:t>		- Chatterji et al. (2025)</a:t>
            </a:r>
            <a:endParaRPr lang="en-US" dirty="0"/>
          </a:p>
        </p:txBody>
      </p:sp>
    </p:spTree>
    <p:extLst>
      <p:ext uri="{BB962C8B-B14F-4D97-AF65-F5344CB8AC3E}">
        <p14:creationId xmlns:p14="http://schemas.microsoft.com/office/powerpoint/2010/main" val="3439182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05DC-8921-6417-7A94-08FDAA57B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85BB0-812D-9082-CC3F-368E35183556}"/>
              </a:ext>
            </a:extLst>
          </p:cNvPr>
          <p:cNvSpPr>
            <a:spLocks noGrp="1"/>
          </p:cNvSpPr>
          <p:nvPr>
            <p:ph type="title"/>
          </p:nvPr>
        </p:nvSpPr>
        <p:spPr/>
        <p:txBody>
          <a:bodyPr>
            <a:normAutofit/>
          </a:bodyPr>
          <a:lstStyle/>
          <a:p>
            <a:r>
              <a:rPr lang="en-US" sz="3200" b="1" dirty="0"/>
              <a:t>How much are people already benefitting from </a:t>
            </a:r>
            <a:r>
              <a:rPr lang="en-US" sz="3200" b="1" dirty="0" err="1"/>
              <a:t>GenAI</a:t>
            </a:r>
            <a:r>
              <a:rPr lang="en-US" sz="3200" b="1" dirty="0"/>
              <a:t>?</a:t>
            </a:r>
            <a:endParaRPr lang="en-US" sz="3200" dirty="0"/>
          </a:p>
        </p:txBody>
      </p:sp>
      <p:sp>
        <p:nvSpPr>
          <p:cNvPr id="7" name="Content Placeholder 6">
            <a:extLst>
              <a:ext uri="{FF2B5EF4-FFF2-40B4-BE49-F238E27FC236}">
                <a16:creationId xmlns:a16="http://schemas.microsoft.com/office/drawing/2014/main" id="{CDD87781-4AE6-69BD-E8BD-E5538B45AB62}"/>
              </a:ext>
            </a:extLst>
          </p:cNvPr>
          <p:cNvSpPr>
            <a:spLocks noGrp="1"/>
          </p:cNvSpPr>
          <p:nvPr>
            <p:ph idx="1"/>
          </p:nvPr>
        </p:nvSpPr>
        <p:spPr/>
        <p:txBody>
          <a:bodyPr/>
          <a:lstStyle/>
          <a:p>
            <a:r>
              <a:rPr lang="en-US" dirty="0"/>
              <a:t>Total consumer welfare created by </a:t>
            </a:r>
            <a:r>
              <a:rPr lang="en-US" dirty="0" err="1"/>
              <a:t>GenAI</a:t>
            </a:r>
            <a:r>
              <a:rPr lang="en-US" dirty="0"/>
              <a:t> tools in 2024 in the US: </a:t>
            </a:r>
          </a:p>
          <a:p>
            <a:pPr marL="0" indent="0">
              <a:buNone/>
            </a:pPr>
            <a:r>
              <a:rPr lang="en-US" dirty="0"/>
              <a:t>	82.3 M US AI users * $98/ month * 12 = </a:t>
            </a:r>
            <a:r>
              <a:rPr lang="en-US" b="1" u="sng" dirty="0"/>
              <a:t>$97 billion/ yr</a:t>
            </a:r>
          </a:p>
          <a:p>
            <a:r>
              <a:rPr lang="en-US" dirty="0"/>
              <a:t>OpenAI US revenue in 2024 ~ $1 billion</a:t>
            </a:r>
          </a:p>
          <a:p>
            <a:pPr lvl="1"/>
            <a:r>
              <a:rPr lang="en-US" dirty="0"/>
              <a:t>Other tools: Gemini, Claude, Meta etc., total US revenue in 2024 ~ </a:t>
            </a:r>
            <a:r>
              <a:rPr lang="en-US" b="1" u="sng" dirty="0"/>
              <a:t>$7 billion</a:t>
            </a:r>
          </a:p>
          <a:p>
            <a:r>
              <a:rPr lang="en-US" b="1" u="sng" dirty="0"/>
              <a:t>~93% </a:t>
            </a:r>
            <a:r>
              <a:rPr lang="en-US" dirty="0"/>
              <a:t>of welfare gains from gen AI went to consumers in 2024</a:t>
            </a:r>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7CBFD41F-548B-9518-1A53-858D3A1F7CDB}"/>
                  </a:ext>
                </a:extLst>
              </p14:cNvPr>
              <p14:cNvContentPartPr/>
              <p14:nvPr/>
            </p14:nvContentPartPr>
            <p14:xfrm>
              <a:off x="-534418" y="5134862"/>
              <a:ext cx="360" cy="360"/>
            </p14:xfrm>
          </p:contentPart>
        </mc:Choice>
        <mc:Fallback xmlns="">
          <p:pic>
            <p:nvPicPr>
              <p:cNvPr id="13" name="Ink 12">
                <a:extLst>
                  <a:ext uri="{FF2B5EF4-FFF2-40B4-BE49-F238E27FC236}">
                    <a16:creationId xmlns:a16="http://schemas.microsoft.com/office/drawing/2014/main" id="{35239AE3-1212-0E1D-A312-27929CE487B3}"/>
                  </a:ext>
                </a:extLst>
              </p:cNvPr>
              <p:cNvPicPr/>
              <p:nvPr/>
            </p:nvPicPr>
            <p:blipFill>
              <a:blip r:embed="rId5"/>
              <a:stretch>
                <a:fillRect/>
              </a:stretch>
            </p:blipFill>
            <p:spPr>
              <a:xfrm>
                <a:off x="-538738" y="51305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5A53895-5E8E-82CC-DD3D-EA254299CA4D}"/>
                  </a:ext>
                </a:extLst>
              </p14:cNvPr>
              <p14:cNvContentPartPr/>
              <p14:nvPr/>
            </p14:nvContentPartPr>
            <p14:xfrm>
              <a:off x="-1787218" y="181262"/>
              <a:ext cx="360" cy="360"/>
            </p14:xfrm>
          </p:contentPart>
        </mc:Choice>
        <mc:Fallback xmlns="">
          <p:pic>
            <p:nvPicPr>
              <p:cNvPr id="14" name="Ink 13">
                <a:extLst>
                  <a:ext uri="{FF2B5EF4-FFF2-40B4-BE49-F238E27FC236}">
                    <a16:creationId xmlns:a16="http://schemas.microsoft.com/office/drawing/2014/main" id="{306C6A1E-77A2-EF88-0E0E-C6F7524840E4}"/>
                  </a:ext>
                </a:extLst>
              </p:cNvPr>
              <p:cNvPicPr/>
              <p:nvPr/>
            </p:nvPicPr>
            <p:blipFill>
              <a:blip r:embed="rId5"/>
              <a:stretch>
                <a:fillRect/>
              </a:stretch>
            </p:blipFill>
            <p:spPr>
              <a:xfrm>
                <a:off x="-1791538" y="176942"/>
                <a:ext cx="9000" cy="9000"/>
              </a:xfrm>
              <a:prstGeom prst="rect">
                <a:avLst/>
              </a:prstGeom>
            </p:spPr>
          </p:pic>
        </mc:Fallback>
      </mc:AlternateContent>
      <p:pic>
        <p:nvPicPr>
          <p:cNvPr id="1026" name="Picture 2" descr="graphical user interface">
            <a:extLst>
              <a:ext uri="{FF2B5EF4-FFF2-40B4-BE49-F238E27FC236}">
                <a16:creationId xmlns:a16="http://schemas.microsoft.com/office/drawing/2014/main" id="{F2600FA9-B6D7-D48F-17A2-B6830748B3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1598"/>
          <a:stretch>
            <a:fillRect/>
          </a:stretch>
        </p:blipFill>
        <p:spPr bwMode="auto">
          <a:xfrm>
            <a:off x="4568486" y="4442091"/>
            <a:ext cx="2137114" cy="22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0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7608-0FDE-B659-7339-E9A6F82147AA}"/>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6DBDA3E4-E208-33B7-7507-46390B75E627}"/>
              </a:ext>
            </a:extLst>
          </p:cNvPr>
          <p:cNvSpPr>
            <a:spLocks noGrp="1"/>
          </p:cNvSpPr>
          <p:nvPr>
            <p:ph idx="1"/>
          </p:nvPr>
        </p:nvSpPr>
        <p:spPr/>
        <p:txBody>
          <a:bodyPr/>
          <a:lstStyle/>
          <a:p>
            <a:r>
              <a:rPr lang="en-US" dirty="0"/>
              <a:t>Do this carefully with incentive compatibility</a:t>
            </a:r>
          </a:p>
          <a:p>
            <a:r>
              <a:rPr lang="en-US" dirty="0"/>
              <a:t>Heterogeneity across:</a:t>
            </a:r>
          </a:p>
          <a:p>
            <a:pPr lvl="1"/>
            <a:r>
              <a:rPr lang="en-US" dirty="0"/>
              <a:t>Work vs. non-work use</a:t>
            </a:r>
          </a:p>
          <a:p>
            <a:pPr lvl="1"/>
            <a:r>
              <a:rPr lang="en-US" dirty="0"/>
              <a:t>gender, age, education</a:t>
            </a:r>
          </a:p>
          <a:p>
            <a:pPr lvl="1"/>
            <a:r>
              <a:rPr lang="en-US" dirty="0"/>
              <a:t>Income within and across countries (</a:t>
            </a:r>
            <a:r>
              <a:rPr lang="en-US" dirty="0" err="1"/>
              <a:t>esp</a:t>
            </a:r>
            <a:r>
              <a:rPr lang="en-US" dirty="0"/>
              <a:t> valuations relative to income)</a:t>
            </a:r>
          </a:p>
          <a:p>
            <a:r>
              <a:rPr lang="en-US" dirty="0"/>
              <a:t>Compare valuations vs. usage (number of messages, time spent)</a:t>
            </a:r>
          </a:p>
          <a:p>
            <a:r>
              <a:rPr lang="en-US" dirty="0"/>
              <a:t>Compare valuations vs. inference costs at the user level</a:t>
            </a:r>
          </a:p>
        </p:txBody>
      </p:sp>
    </p:spTree>
    <p:extLst>
      <p:ext uri="{BB962C8B-B14F-4D97-AF65-F5344CB8AC3E}">
        <p14:creationId xmlns:p14="http://schemas.microsoft.com/office/powerpoint/2010/main" val="316218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730098" y="1486754"/>
            <a:ext cx="10515600" cy="4351338"/>
          </a:xfrm>
        </p:spPr>
        <p:txBody>
          <a:bodyPr>
            <a:noAutofit/>
          </a:bodyPr>
          <a:lstStyle/>
          <a:p>
            <a:pPr marL="514350" indent="-514350">
              <a:buFont typeface="+mj-lt"/>
              <a:buAutoNum type="arabicPeriod"/>
            </a:pPr>
            <a:r>
              <a:rPr lang="en-US" dirty="0"/>
              <a:t>GDP, developed in 1930s, remains the de facto metric of economic growth and widely used as a proxy for economic well-being.</a:t>
            </a:r>
          </a:p>
          <a:p>
            <a:pPr marL="514350" indent="-514350">
              <a:buFont typeface="+mj-lt"/>
              <a:buAutoNum type="arabicPeriod"/>
            </a:pPr>
            <a:r>
              <a:rPr lang="en-US" dirty="0"/>
              <a:t>Conceptually, consumer surplus is a better metric of economic well-being.</a:t>
            </a:r>
          </a:p>
          <a:p>
            <a:pPr marL="514350" indent="-514350">
              <a:buFont typeface="+mj-lt"/>
              <a:buAutoNum type="arabicPeriod"/>
            </a:pPr>
            <a:r>
              <a:rPr lang="en-US" dirty="0"/>
              <a:t>Online choice experiments have the potential to reinvent and significantly supplement the measurement of economic welfare.</a:t>
            </a:r>
          </a:p>
          <a:p>
            <a:pPr marL="514350" indent="-514350">
              <a:buFont typeface="+mj-lt"/>
              <a:buAutoNum type="arabicPeriod"/>
            </a:pPr>
            <a:r>
              <a:rPr lang="en-US" dirty="0"/>
              <a:t>Digital goods generate significant amounts of consumer welfare and reduce welfare inequality within and across countries.</a:t>
            </a:r>
          </a:p>
        </p:txBody>
      </p:sp>
    </p:spTree>
    <p:extLst>
      <p:ext uri="{BB962C8B-B14F-4D97-AF65-F5344CB8AC3E}">
        <p14:creationId xmlns:p14="http://schemas.microsoft.com/office/powerpoint/2010/main" val="1375162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98D6-7198-6374-50EC-B6E45B24F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F1F04-35A7-8211-873C-DCC0567444D8}"/>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932DEB5E-AB59-7CE5-FF42-343367E7626E}"/>
              </a:ext>
            </a:extLst>
          </p:cNvPr>
          <p:cNvSpPr>
            <a:spLocks noGrp="1"/>
          </p:cNvSpPr>
          <p:nvPr>
            <p:ph idx="1"/>
          </p:nvPr>
        </p:nvSpPr>
        <p:spPr/>
        <p:txBody>
          <a:bodyPr>
            <a:normAutofit/>
          </a:bodyPr>
          <a:lstStyle/>
          <a:p>
            <a:r>
              <a:rPr lang="en-US" dirty="0"/>
              <a:t>Scaling up measurement of consumer welfare for a much bigger basked of goods including non digital goods -&gt; See next talk by David Nguyen</a:t>
            </a:r>
          </a:p>
          <a:p>
            <a:endParaRPr lang="en-US" dirty="0"/>
          </a:p>
          <a:p>
            <a:r>
              <a:rPr lang="en-US" dirty="0"/>
              <a:t>Estimate the </a:t>
            </a:r>
            <a:r>
              <a:rPr lang="en-US" b="1" i="1" u="sng" dirty="0"/>
              <a:t>production</a:t>
            </a:r>
            <a:r>
              <a:rPr lang="en-US" dirty="0"/>
              <a:t> of digital leisure services by households and their plausible inclusion in national statistics in a satellite account -&gt; Ongoing work with Carmit Schwartz, Kevin Fox and John </a:t>
            </a:r>
            <a:r>
              <a:rPr lang="en-US" dirty="0" err="1"/>
              <a:t>Lourenze</a:t>
            </a:r>
            <a:r>
              <a:rPr lang="en-US" dirty="0"/>
              <a:t> Poquiz in collaboration with the Productivity Institute, ESCOE and UNSW</a:t>
            </a:r>
          </a:p>
        </p:txBody>
      </p:sp>
    </p:spTree>
    <p:extLst>
      <p:ext uri="{BB962C8B-B14F-4D97-AF65-F5344CB8AC3E}">
        <p14:creationId xmlns:p14="http://schemas.microsoft.com/office/powerpoint/2010/main" val="2870402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6" y="-178214"/>
            <a:ext cx="10515600" cy="1325563"/>
          </a:xfrm>
        </p:spPr>
        <p:txBody>
          <a:bodyPr>
            <a:normAutofit/>
          </a:bodyPr>
          <a:lstStyle/>
          <a:p>
            <a:pPr algn="ctr"/>
            <a:r>
              <a:rPr lang="en-US" sz="6600" b="1" dirty="0"/>
              <a:t>Thank you</a:t>
            </a:r>
            <a:endParaRPr lang="en-US" sz="4400" b="1" dirty="0"/>
          </a:p>
        </p:txBody>
      </p:sp>
      <p:sp>
        <p:nvSpPr>
          <p:cNvPr id="3" name="Content Placeholder 2">
            <a:extLst>
              <a:ext uri="{FF2B5EF4-FFF2-40B4-BE49-F238E27FC236}">
                <a16:creationId xmlns:a16="http://schemas.microsoft.com/office/drawing/2014/main" id="{837AB49B-8C3E-0B90-8104-79F4A57883A4}"/>
              </a:ext>
            </a:extLst>
          </p:cNvPr>
          <p:cNvSpPr>
            <a:spLocks noGrp="1"/>
          </p:cNvSpPr>
          <p:nvPr>
            <p:ph idx="1"/>
          </p:nvPr>
        </p:nvSpPr>
        <p:spPr>
          <a:xfrm>
            <a:off x="692426" y="1253331"/>
            <a:ext cx="10515600" cy="4351338"/>
          </a:xfrm>
        </p:spPr>
        <p:txBody>
          <a:bodyPr/>
          <a:lstStyle/>
          <a:p>
            <a:pPr marL="0" indent="0" algn="ctr">
              <a:buNone/>
            </a:pPr>
            <a:r>
              <a:rPr lang="en-US" sz="2800" b="1" dirty="0"/>
              <a:t>Papers at: </a:t>
            </a:r>
            <a:r>
              <a:rPr lang="en-US" sz="2800" b="1" dirty="0">
                <a:hlinkClick r:id="rId2"/>
              </a:rPr>
              <a:t>www.avinash.info</a:t>
            </a:r>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EE1D31F1-3D07-EB8A-33CB-31950F53977D}"/>
              </a:ext>
            </a:extLst>
          </p:cNvPr>
          <p:cNvPicPr>
            <a:picLocks noChangeAspect="1"/>
          </p:cNvPicPr>
          <p:nvPr/>
        </p:nvPicPr>
        <p:blipFill rotWithShape="1">
          <a:blip r:embed="rId3">
            <a:extLst>
              <a:ext uri="{28A0092B-C50C-407E-A947-70E740481C1C}">
                <a14:useLocalDpi xmlns:a14="http://schemas.microsoft.com/office/drawing/2010/main" val="0"/>
              </a:ext>
            </a:extLst>
          </a:blip>
          <a:srcRect b="11867"/>
          <a:stretch/>
        </p:blipFill>
        <p:spPr>
          <a:xfrm>
            <a:off x="2802607" y="2471939"/>
            <a:ext cx="2926284" cy="3352739"/>
          </a:xfrm>
          <a:prstGeom prst="rect">
            <a:avLst/>
          </a:prstGeom>
          <a:ln w="12700">
            <a:solidFill>
              <a:schemeClr val="tx1"/>
            </a:solidFill>
          </a:ln>
        </p:spPr>
      </p:pic>
      <p:pic>
        <p:nvPicPr>
          <p:cNvPr id="13" name="Picture 12" descr="A screenshot of a phone&#10;&#10;Description automatically generated">
            <a:extLst>
              <a:ext uri="{FF2B5EF4-FFF2-40B4-BE49-F238E27FC236}">
                <a16:creationId xmlns:a16="http://schemas.microsoft.com/office/drawing/2014/main" id="{E33FFED2-4B39-581F-52B0-9F8064922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7" y="2428377"/>
            <a:ext cx="2458506" cy="3517554"/>
          </a:xfrm>
          <a:prstGeom prst="rect">
            <a:avLst/>
          </a:prstGeom>
          <a:ln w="12700">
            <a:solidFill>
              <a:schemeClr val="tx1"/>
            </a:solidFill>
          </a:ln>
        </p:spPr>
      </p:pic>
      <p:pic>
        <p:nvPicPr>
          <p:cNvPr id="17" name="Picture 16" descr="A screenshot of a book&#10;&#10;Description automatically generated">
            <a:extLst>
              <a:ext uri="{FF2B5EF4-FFF2-40B4-BE49-F238E27FC236}">
                <a16:creationId xmlns:a16="http://schemas.microsoft.com/office/drawing/2014/main" id="{71588E9D-2782-3497-F227-719525C30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842" y="2418799"/>
            <a:ext cx="2926284" cy="3459018"/>
          </a:xfrm>
          <a:prstGeom prst="rect">
            <a:avLst/>
          </a:prstGeom>
          <a:ln w="12700">
            <a:solidFill>
              <a:schemeClr val="tx1"/>
            </a:solidFill>
          </a:ln>
        </p:spPr>
      </p:pic>
      <p:pic>
        <p:nvPicPr>
          <p:cNvPr id="6" name="Picture 5" descr="A close-up of a magazine&#10;&#10;AI-generated content may be incorrect.">
            <a:extLst>
              <a:ext uri="{FF2B5EF4-FFF2-40B4-BE49-F238E27FC236}">
                <a16:creationId xmlns:a16="http://schemas.microsoft.com/office/drawing/2014/main" id="{AA375B43-EC2B-015B-7FA8-3709A55D5E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4906" y="2604677"/>
            <a:ext cx="3098757" cy="2790333"/>
          </a:xfrm>
          <a:prstGeom prst="rect">
            <a:avLst/>
          </a:prstGeom>
          <a:solidFill>
            <a:schemeClr val="accent1"/>
          </a:solidFill>
          <a:ln w="12700">
            <a:solidFill>
              <a:schemeClr val="tx1"/>
            </a:solidFill>
          </a:ln>
        </p:spPr>
      </p:pic>
    </p:spTree>
    <p:extLst>
      <p:ext uri="{BB962C8B-B14F-4D97-AF65-F5344CB8AC3E}">
        <p14:creationId xmlns:p14="http://schemas.microsoft.com/office/powerpoint/2010/main" val="363022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5BAA-B8AB-85CB-F668-74457B7F4305}"/>
              </a:ext>
            </a:extLst>
          </p:cNvPr>
          <p:cNvSpPr>
            <a:spLocks noGrp="1"/>
          </p:cNvSpPr>
          <p:nvPr>
            <p:ph type="title"/>
          </p:nvPr>
        </p:nvSpPr>
        <p:spPr/>
        <p:txBody>
          <a:bodyPr>
            <a:normAutofit/>
          </a:bodyPr>
          <a:lstStyle/>
          <a:p>
            <a:r>
              <a:rPr lang="en-US" sz="3200" b="1" dirty="0"/>
              <a:t>Rapid Adoption of gen AI (Bick, Blandin and Deming (2025))</a:t>
            </a:r>
          </a:p>
        </p:txBody>
      </p:sp>
      <p:pic>
        <p:nvPicPr>
          <p:cNvPr id="4" name="Picture 3">
            <a:extLst>
              <a:ext uri="{FF2B5EF4-FFF2-40B4-BE49-F238E27FC236}">
                <a16:creationId xmlns:a16="http://schemas.microsoft.com/office/drawing/2014/main" id="{FDFA3260-D51B-0099-105C-B9019142DC96}"/>
              </a:ext>
            </a:extLst>
          </p:cNvPr>
          <p:cNvPicPr>
            <a:picLocks noChangeAspect="1"/>
          </p:cNvPicPr>
          <p:nvPr/>
        </p:nvPicPr>
        <p:blipFill>
          <a:blip r:embed="rId3"/>
          <a:stretch>
            <a:fillRect/>
          </a:stretch>
        </p:blipFill>
        <p:spPr>
          <a:xfrm>
            <a:off x="0" y="2176703"/>
            <a:ext cx="6320045" cy="2899103"/>
          </a:xfrm>
          <a:prstGeom prst="rect">
            <a:avLst/>
          </a:prstGeom>
        </p:spPr>
      </p:pic>
      <p:pic>
        <p:nvPicPr>
          <p:cNvPr id="5" name="Picture 4">
            <a:extLst>
              <a:ext uri="{FF2B5EF4-FFF2-40B4-BE49-F238E27FC236}">
                <a16:creationId xmlns:a16="http://schemas.microsoft.com/office/drawing/2014/main" id="{3F8E1D13-16D0-1EB8-8E8E-61D6FBB266E4}"/>
              </a:ext>
            </a:extLst>
          </p:cNvPr>
          <p:cNvPicPr>
            <a:picLocks noChangeAspect="1"/>
          </p:cNvPicPr>
          <p:nvPr/>
        </p:nvPicPr>
        <p:blipFill>
          <a:blip r:embed="rId4"/>
          <a:stretch>
            <a:fillRect/>
          </a:stretch>
        </p:blipFill>
        <p:spPr>
          <a:xfrm>
            <a:off x="6477000" y="1690687"/>
            <a:ext cx="5558045" cy="3920791"/>
          </a:xfrm>
          <a:prstGeom prst="rect">
            <a:avLst/>
          </a:prstGeom>
        </p:spPr>
      </p:pic>
      <p:sp>
        <p:nvSpPr>
          <p:cNvPr id="6" name="TextBox 5">
            <a:extLst>
              <a:ext uri="{FF2B5EF4-FFF2-40B4-BE49-F238E27FC236}">
                <a16:creationId xmlns:a16="http://schemas.microsoft.com/office/drawing/2014/main" id="{56DBE0C0-F896-A9D2-AE31-017B397EFD20}"/>
              </a:ext>
            </a:extLst>
          </p:cNvPr>
          <p:cNvSpPr txBox="1"/>
          <p:nvPr/>
        </p:nvSpPr>
        <p:spPr>
          <a:xfrm>
            <a:off x="2685143" y="5866660"/>
            <a:ext cx="6232925" cy="461665"/>
          </a:xfrm>
          <a:prstGeom prst="rect">
            <a:avLst/>
          </a:prstGeom>
          <a:noFill/>
        </p:spPr>
        <p:txBody>
          <a:bodyPr wrap="none" rtlCol="0">
            <a:spAutoFit/>
          </a:bodyPr>
          <a:lstStyle/>
          <a:p>
            <a:r>
              <a:rPr lang="en-US" sz="2400" dirty="0"/>
              <a:t>40% of US adult population regularly uses gen AI</a:t>
            </a:r>
          </a:p>
        </p:txBody>
      </p:sp>
    </p:spTree>
    <p:extLst>
      <p:ext uri="{BB962C8B-B14F-4D97-AF65-F5344CB8AC3E}">
        <p14:creationId xmlns:p14="http://schemas.microsoft.com/office/powerpoint/2010/main" val="330990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5F27-EAF5-5FC0-5516-4CD2C6057529}"/>
              </a:ext>
            </a:extLst>
          </p:cNvPr>
          <p:cNvSpPr>
            <a:spLocks noGrp="1"/>
          </p:cNvSpPr>
          <p:nvPr>
            <p:ph type="title"/>
          </p:nvPr>
        </p:nvSpPr>
        <p:spPr/>
        <p:txBody>
          <a:bodyPr/>
          <a:lstStyle/>
          <a:p>
            <a:r>
              <a:rPr lang="en-US" b="1" dirty="0"/>
              <a:t>Productivity impact</a:t>
            </a:r>
          </a:p>
        </p:txBody>
      </p:sp>
      <p:sp>
        <p:nvSpPr>
          <p:cNvPr id="4" name="Content Placeholder 3">
            <a:extLst>
              <a:ext uri="{FF2B5EF4-FFF2-40B4-BE49-F238E27FC236}">
                <a16:creationId xmlns:a16="http://schemas.microsoft.com/office/drawing/2014/main" id="{352A3A8D-0E1A-A4A0-0B78-81E3BD00D008}"/>
              </a:ext>
            </a:extLst>
          </p:cNvPr>
          <p:cNvSpPr>
            <a:spLocks noGrp="1"/>
          </p:cNvSpPr>
          <p:nvPr>
            <p:ph sz="half" idx="2"/>
          </p:nvPr>
        </p:nvSpPr>
        <p:spPr>
          <a:xfrm>
            <a:off x="6628636" y="1657577"/>
            <a:ext cx="5181600" cy="4351338"/>
          </a:xfrm>
        </p:spPr>
        <p:txBody>
          <a:bodyPr/>
          <a:lstStyle/>
          <a:p>
            <a:r>
              <a:rPr lang="en-US" dirty="0"/>
              <a:t>Productivity benefits yet to be seen</a:t>
            </a:r>
          </a:p>
          <a:p>
            <a:r>
              <a:rPr lang="en-US" dirty="0"/>
              <a:t>Projections for future:</a:t>
            </a:r>
          </a:p>
          <a:p>
            <a:pPr lvl="1"/>
            <a:r>
              <a:rPr lang="en-US" dirty="0"/>
              <a:t>Acemoglu: no more than a 0.71% increase in total factor productivity over 10 years (0.07 pp annually)</a:t>
            </a:r>
          </a:p>
          <a:p>
            <a:pPr lvl="1"/>
            <a:r>
              <a:rPr lang="en-US" dirty="0"/>
              <a:t>Tyler Cowen: 0.5 pp annually</a:t>
            </a:r>
          </a:p>
          <a:p>
            <a:pPr lvl="1"/>
            <a:r>
              <a:rPr lang="en-US" dirty="0"/>
              <a:t>Goldman Sachs: 1½pp annually </a:t>
            </a:r>
          </a:p>
        </p:txBody>
      </p:sp>
      <p:sp>
        <p:nvSpPr>
          <p:cNvPr id="5" name="TextBox 4">
            <a:extLst>
              <a:ext uri="{FF2B5EF4-FFF2-40B4-BE49-F238E27FC236}">
                <a16:creationId xmlns:a16="http://schemas.microsoft.com/office/drawing/2014/main" id="{DBBE9953-ADB7-5904-01AD-B3532F6B737E}"/>
              </a:ext>
            </a:extLst>
          </p:cNvPr>
          <p:cNvSpPr txBox="1"/>
          <p:nvPr/>
        </p:nvSpPr>
        <p:spPr>
          <a:xfrm>
            <a:off x="1511394" y="6008915"/>
            <a:ext cx="3849259" cy="369332"/>
          </a:xfrm>
          <a:prstGeom prst="rect">
            <a:avLst/>
          </a:prstGeom>
          <a:noFill/>
        </p:spPr>
        <p:txBody>
          <a:bodyPr wrap="none" rtlCol="0">
            <a:spAutoFit/>
          </a:bodyPr>
          <a:lstStyle/>
          <a:p>
            <a:r>
              <a:rPr lang="en-US" dirty="0"/>
              <a:t>Rock, Brynjolfsson and Syverson (2021)</a:t>
            </a:r>
          </a:p>
        </p:txBody>
      </p:sp>
      <p:pic>
        <p:nvPicPr>
          <p:cNvPr id="8" name="Picture 7">
            <a:extLst>
              <a:ext uri="{FF2B5EF4-FFF2-40B4-BE49-F238E27FC236}">
                <a16:creationId xmlns:a16="http://schemas.microsoft.com/office/drawing/2014/main" id="{620898BE-2928-707D-7711-90AE6BB22317}"/>
              </a:ext>
            </a:extLst>
          </p:cNvPr>
          <p:cNvPicPr>
            <a:picLocks noChangeAspect="1"/>
          </p:cNvPicPr>
          <p:nvPr/>
        </p:nvPicPr>
        <p:blipFill>
          <a:blip r:embed="rId2"/>
          <a:srcRect t="2144"/>
          <a:stretch/>
        </p:blipFill>
        <p:spPr>
          <a:xfrm>
            <a:off x="540805" y="1624340"/>
            <a:ext cx="5790436" cy="4135353"/>
          </a:xfrm>
          <a:prstGeom prst="rect">
            <a:avLst/>
          </a:prstGeom>
        </p:spPr>
      </p:pic>
    </p:spTree>
    <p:extLst>
      <p:ext uri="{BB962C8B-B14F-4D97-AF65-F5344CB8AC3E}">
        <p14:creationId xmlns:p14="http://schemas.microsoft.com/office/powerpoint/2010/main" val="160907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AE5B-4310-0599-6499-AA82DEA477BC}"/>
              </a:ext>
            </a:extLst>
          </p:cNvPr>
          <p:cNvSpPr>
            <a:spLocks noGrp="1"/>
          </p:cNvSpPr>
          <p:nvPr>
            <p:ph type="title"/>
          </p:nvPr>
        </p:nvSpPr>
        <p:spPr/>
        <p:txBody>
          <a:bodyPr/>
          <a:lstStyle/>
          <a:p>
            <a:r>
              <a:rPr lang="en-US" b="1" dirty="0"/>
              <a:t>Productivity vs. benefits/ welfare</a:t>
            </a:r>
          </a:p>
        </p:txBody>
      </p:sp>
      <p:sp>
        <p:nvSpPr>
          <p:cNvPr id="3" name="Content Placeholder 2">
            <a:extLst>
              <a:ext uri="{FF2B5EF4-FFF2-40B4-BE49-F238E27FC236}">
                <a16:creationId xmlns:a16="http://schemas.microsoft.com/office/drawing/2014/main" id="{B59F75D9-292C-46F6-8ED9-ECD1913B5927}"/>
              </a:ext>
            </a:extLst>
          </p:cNvPr>
          <p:cNvSpPr>
            <a:spLocks noGrp="1"/>
          </p:cNvSpPr>
          <p:nvPr>
            <p:ph idx="1"/>
          </p:nvPr>
        </p:nvSpPr>
        <p:spPr/>
        <p:txBody>
          <a:bodyPr>
            <a:normAutofit lnSpcReduction="10000"/>
          </a:bodyPr>
          <a:lstStyle/>
          <a:p>
            <a:r>
              <a:rPr lang="en-US" dirty="0"/>
              <a:t>How do we reconcile the massive quick adoption with modest predictions about impacts on productivity?</a:t>
            </a:r>
          </a:p>
          <a:p>
            <a:r>
              <a:rPr lang="en-US" dirty="0"/>
              <a:t>Productivity/ GDP etc. measure production and are not meant to measure welfare</a:t>
            </a:r>
          </a:p>
          <a:p>
            <a:pPr lvl="1"/>
            <a:r>
              <a:rPr lang="en-US" dirty="0"/>
              <a:t>They may be correlated often but the association breaks down with digital goods (zero marginal cost, often available for </a:t>
            </a:r>
            <a:r>
              <a:rPr lang="en-US" i="1" dirty="0"/>
              <a:t>free</a:t>
            </a:r>
            <a:r>
              <a:rPr lang="en-US" dirty="0"/>
              <a:t> to consumers)</a:t>
            </a:r>
          </a:p>
          <a:p>
            <a:r>
              <a:rPr lang="en-US" dirty="0"/>
              <a:t>We need to directly measure consumer welfare if we want to better understand how people are actually doing</a:t>
            </a:r>
          </a:p>
          <a:p>
            <a:r>
              <a:rPr lang="en-US" dirty="0"/>
              <a:t>For technological innovations, majority of welfare gains seem to go to consumers</a:t>
            </a:r>
          </a:p>
          <a:p>
            <a:pPr lvl="1"/>
            <a:r>
              <a:rPr lang="en-US" dirty="0"/>
              <a:t>In the 20</a:t>
            </a:r>
            <a:r>
              <a:rPr lang="en-US" baseline="30000" dirty="0"/>
              <a:t>th</a:t>
            </a:r>
            <a:r>
              <a:rPr lang="en-US" dirty="0"/>
              <a:t> century: 97% to consumers, 3% to firms (Nordhaus 2004)</a:t>
            </a:r>
          </a:p>
          <a:p>
            <a:endParaRPr lang="en-US" dirty="0"/>
          </a:p>
        </p:txBody>
      </p:sp>
    </p:spTree>
    <p:extLst>
      <p:ext uri="{BB962C8B-B14F-4D97-AF65-F5344CB8AC3E}">
        <p14:creationId xmlns:p14="http://schemas.microsoft.com/office/powerpoint/2010/main" val="9112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1AB8-52BB-7B2B-F8CD-63463D648A20}"/>
              </a:ext>
            </a:extLst>
          </p:cNvPr>
          <p:cNvSpPr>
            <a:spLocks noGrp="1"/>
          </p:cNvSpPr>
          <p:nvPr>
            <p:ph type="title"/>
          </p:nvPr>
        </p:nvSpPr>
        <p:spPr/>
        <p:txBody>
          <a:bodyPr/>
          <a:lstStyle/>
          <a:p>
            <a:r>
              <a:rPr lang="en-US" b="1" dirty="0"/>
              <a:t>Especially important for </a:t>
            </a:r>
            <a:r>
              <a:rPr lang="en-US" b="1" dirty="0" err="1"/>
              <a:t>chatGPT</a:t>
            </a:r>
            <a:endParaRPr lang="en-US" b="1" dirty="0"/>
          </a:p>
        </p:txBody>
      </p:sp>
      <p:pic>
        <p:nvPicPr>
          <p:cNvPr id="2050" name="Picture 2" descr="A graph showing the growth of a number of people&#10;&#10;AI-generated content may be incorrect.">
            <a:extLst>
              <a:ext uri="{FF2B5EF4-FFF2-40B4-BE49-F238E27FC236}">
                <a16:creationId xmlns:a16="http://schemas.microsoft.com/office/drawing/2014/main" id="{9EF85038-49EB-5173-A563-A9D3BDABB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313" y="1472973"/>
            <a:ext cx="9218351" cy="4695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8212A8-F932-8829-387E-EECFAA82689A}"/>
              </a:ext>
            </a:extLst>
          </p:cNvPr>
          <p:cNvSpPr txBox="1"/>
          <p:nvPr/>
        </p:nvSpPr>
        <p:spPr>
          <a:xfrm>
            <a:off x="3889828" y="6308209"/>
            <a:ext cx="2767937" cy="369332"/>
          </a:xfrm>
          <a:prstGeom prst="rect">
            <a:avLst/>
          </a:prstGeom>
          <a:noFill/>
        </p:spPr>
        <p:txBody>
          <a:bodyPr wrap="none" rtlCol="0">
            <a:spAutoFit/>
          </a:bodyPr>
          <a:lstStyle/>
          <a:p>
            <a:r>
              <a:rPr lang="en-US" dirty="0"/>
              <a:t>Ref: Chatterjee et al. (2025)</a:t>
            </a:r>
          </a:p>
        </p:txBody>
      </p:sp>
    </p:spTree>
    <p:extLst>
      <p:ext uri="{BB962C8B-B14F-4D97-AF65-F5344CB8AC3E}">
        <p14:creationId xmlns:p14="http://schemas.microsoft.com/office/powerpoint/2010/main" val="424895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90" y="70158"/>
            <a:ext cx="10515600" cy="1325563"/>
          </a:xfrm>
        </p:spPr>
        <p:txBody>
          <a:bodyPr/>
          <a:lstStyle/>
          <a:p>
            <a:r>
              <a:rPr lang="en-US" b="1" dirty="0"/>
              <a:t>Our Approach</a:t>
            </a:r>
          </a:p>
        </p:txBody>
      </p:sp>
      <p:sp>
        <p:nvSpPr>
          <p:cNvPr id="3" name="Content Placeholder 2"/>
          <p:cNvSpPr>
            <a:spLocks noGrp="1"/>
          </p:cNvSpPr>
          <p:nvPr>
            <p:ph idx="1"/>
          </p:nvPr>
        </p:nvSpPr>
        <p:spPr>
          <a:xfrm>
            <a:off x="848032" y="1287566"/>
            <a:ext cx="10515600" cy="4351338"/>
          </a:xfrm>
        </p:spPr>
        <p:txBody>
          <a:bodyPr>
            <a:noAutofit/>
          </a:bodyPr>
          <a:lstStyle/>
          <a:p>
            <a:r>
              <a:rPr lang="en-US" dirty="0"/>
              <a:t>Estimate consumer welfare directly using large scale online choice experiments instead of inferring it from measures of production</a:t>
            </a:r>
          </a:p>
          <a:p>
            <a:pPr lvl="1"/>
            <a:r>
              <a:rPr lang="en-US" dirty="0"/>
              <a:t>With incentive compatibility</a:t>
            </a:r>
          </a:p>
          <a:p>
            <a:pPr lvl="2"/>
            <a:r>
              <a:rPr lang="en-US" dirty="0"/>
              <a:t>Incentive-compatible design mitigates concerns of hypothetical bias</a:t>
            </a:r>
          </a:p>
        </p:txBody>
      </p:sp>
      <p:pic>
        <p:nvPicPr>
          <p:cNvPr id="5" name="Picture 4">
            <a:extLst>
              <a:ext uri="{FF2B5EF4-FFF2-40B4-BE49-F238E27FC236}">
                <a16:creationId xmlns:a16="http://schemas.microsoft.com/office/drawing/2014/main" id="{2FD00125-1340-8C99-E064-9DAFEA2418C9}"/>
              </a:ext>
            </a:extLst>
          </p:cNvPr>
          <p:cNvPicPr>
            <a:picLocks noChangeAspect="1"/>
          </p:cNvPicPr>
          <p:nvPr/>
        </p:nvPicPr>
        <p:blipFill>
          <a:blip r:embed="rId2"/>
          <a:stretch>
            <a:fillRect/>
          </a:stretch>
        </p:blipFill>
        <p:spPr>
          <a:xfrm>
            <a:off x="3150111" y="3499901"/>
            <a:ext cx="8073670" cy="2567563"/>
          </a:xfrm>
          <a:prstGeom prst="rect">
            <a:avLst/>
          </a:prstGeom>
        </p:spPr>
      </p:pic>
      <p:pic>
        <p:nvPicPr>
          <p:cNvPr id="6" name="Picture 5">
            <a:extLst>
              <a:ext uri="{FF2B5EF4-FFF2-40B4-BE49-F238E27FC236}">
                <a16:creationId xmlns:a16="http://schemas.microsoft.com/office/drawing/2014/main" id="{7836293C-AD4D-365F-0C6D-2300504EF7C3}"/>
              </a:ext>
            </a:extLst>
          </p:cNvPr>
          <p:cNvPicPr>
            <a:picLocks noChangeAspect="1"/>
          </p:cNvPicPr>
          <p:nvPr/>
        </p:nvPicPr>
        <p:blipFill>
          <a:blip r:embed="rId3"/>
          <a:stretch>
            <a:fillRect/>
          </a:stretch>
        </p:blipFill>
        <p:spPr>
          <a:xfrm>
            <a:off x="1108069" y="4350510"/>
            <a:ext cx="1902191" cy="866344"/>
          </a:xfrm>
          <a:prstGeom prst="rect">
            <a:avLst/>
          </a:prstGeom>
        </p:spPr>
      </p:pic>
    </p:spTree>
    <p:extLst>
      <p:ext uri="{BB962C8B-B14F-4D97-AF65-F5344CB8AC3E}">
        <p14:creationId xmlns:p14="http://schemas.microsoft.com/office/powerpoint/2010/main" val="58409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Single Binary Discrete Choice (SBDC) Experiments</a:t>
            </a:r>
          </a:p>
        </p:txBody>
      </p:sp>
      <p:sp>
        <p:nvSpPr>
          <p:cNvPr id="3" name="Content Placeholder 2"/>
          <p:cNvSpPr>
            <a:spLocks noGrp="1"/>
          </p:cNvSpPr>
          <p:nvPr>
            <p:ph idx="1"/>
          </p:nvPr>
        </p:nvSpPr>
        <p:spPr/>
        <p:txBody>
          <a:bodyPr>
            <a:noAutofit/>
          </a:bodyPr>
          <a:lstStyle/>
          <a:p>
            <a:pPr marL="0" indent="0">
              <a:buNone/>
              <a:defRPr/>
            </a:pPr>
            <a:r>
              <a:rPr lang="en" sz="3200" dirty="0"/>
              <a:t>Ask consumers to make a single choice among two options:</a:t>
            </a:r>
          </a:p>
          <a:p>
            <a:pPr marL="685814" indent="-342907">
              <a:buFont typeface="Wingdings" panose="05000000000000000000" pitchFamily="2" charset="2"/>
              <a:buChar char="q"/>
              <a:defRPr/>
            </a:pPr>
            <a:r>
              <a:rPr lang="en" sz="3200" dirty="0"/>
              <a:t>Keeping the good</a:t>
            </a:r>
          </a:p>
          <a:p>
            <a:pPr marL="685814" indent="-342907">
              <a:buFont typeface="Wingdings" panose="05000000000000000000" pitchFamily="2" charset="2"/>
              <a:buChar char="q"/>
              <a:defRPr/>
            </a:pPr>
            <a:r>
              <a:rPr lang="en" sz="3200" dirty="0"/>
              <a:t>Give up the good and receive $</a:t>
            </a:r>
            <a:r>
              <a:rPr lang="en-US" sz="3200" dirty="0"/>
              <a:t>W</a:t>
            </a:r>
            <a:r>
              <a:rPr lang="en" sz="3200" dirty="0"/>
              <a:t> in return</a:t>
            </a:r>
          </a:p>
          <a:p>
            <a:pPr marL="1028721" lvl="1" indent="-228605">
              <a:defRPr/>
            </a:pPr>
            <a:endParaRPr lang="en" sz="2000" dirty="0"/>
          </a:p>
          <a:p>
            <a:pPr>
              <a:defRPr/>
            </a:pPr>
            <a:r>
              <a:rPr lang="en-US" sz="3200" dirty="0"/>
              <a:t>Prices $W randomized across consumers</a:t>
            </a:r>
          </a:p>
          <a:p>
            <a:pPr lvl="1">
              <a:defRPr/>
            </a:pPr>
            <a:r>
              <a:rPr lang="en-US" sz="2800" dirty="0"/>
              <a:t>Aggregation of data leads to demand curves</a:t>
            </a:r>
          </a:p>
          <a:p>
            <a:pPr>
              <a:defRPr/>
            </a:pPr>
            <a:r>
              <a:rPr lang="en-US" sz="3200" dirty="0"/>
              <a:t>Can be done with an incentive compatible design</a:t>
            </a:r>
          </a:p>
          <a:p>
            <a:pPr lvl="2">
              <a:defRPr/>
            </a:pPr>
            <a:r>
              <a:rPr lang="en-US" dirty="0"/>
              <a:t>Important to avoid hypothetical bias</a:t>
            </a:r>
          </a:p>
          <a:p>
            <a:pPr lvl="3">
              <a:defRPr/>
            </a:pPr>
            <a:r>
              <a:rPr lang="en-US" sz="2000" dirty="0"/>
              <a:t>For FB, incentive compatible valuations are 3.5X hypothetical valuations</a:t>
            </a:r>
          </a:p>
        </p:txBody>
      </p:sp>
    </p:spTree>
    <p:extLst>
      <p:ext uri="{BB962C8B-B14F-4D97-AF65-F5344CB8AC3E}">
        <p14:creationId xmlns:p14="http://schemas.microsoft.com/office/powerpoint/2010/main" val="33783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9957A285DCCB4EA90AB5370714CD06" ma:contentTypeVersion="15" ma:contentTypeDescription="Create a new document." ma:contentTypeScope="" ma:versionID="66992a114338bef115a74d3f53edcc3d">
  <xsd:schema xmlns:xsd="http://www.w3.org/2001/XMLSchema" xmlns:xs="http://www.w3.org/2001/XMLSchema" xmlns:p="http://schemas.microsoft.com/office/2006/metadata/properties" xmlns:ns2="dead9e9b-094e-4e28-a531-a9347e52656d" xmlns:ns3="f7114dc9-3656-4078-9b02-d3edc6607efc" targetNamespace="http://schemas.microsoft.com/office/2006/metadata/properties" ma:root="true" ma:fieldsID="f8eb8cc35846a69769c27ac04b04f1a4" ns2:_="" ns3:_="">
    <xsd:import namespace="dead9e9b-094e-4e28-a531-a9347e52656d"/>
    <xsd:import namespace="f7114dc9-3656-4078-9b02-d3edc6607e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d9e9b-094e-4e28-a531-a9347e526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114dc9-3656-4078-9b02-d3edc6607ef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0554822-39a4-4dd2-8a59-1eed9d9cc9e7}" ma:internalName="TaxCatchAll" ma:showField="CatchAllData" ma:web="f7114dc9-3656-4078-9b02-d3edc6607ef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7114dc9-3656-4078-9b02-d3edc6607efc" xsi:nil="true"/>
    <lcf76f155ced4ddcb4097134ff3c332f xmlns="dead9e9b-094e-4e28-a531-a9347e5265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F8E984-18A7-42B3-B456-FB645104A44F}"/>
</file>

<file path=customXml/itemProps2.xml><?xml version="1.0" encoding="utf-8"?>
<ds:datastoreItem xmlns:ds="http://schemas.openxmlformats.org/officeDocument/2006/customXml" ds:itemID="{5CB8D468-6F86-4F93-B292-B5CDAA5944DD}"/>
</file>

<file path=customXml/itemProps3.xml><?xml version="1.0" encoding="utf-8"?>
<ds:datastoreItem xmlns:ds="http://schemas.openxmlformats.org/officeDocument/2006/customXml" ds:itemID="{82EE7589-A4EC-43E2-850A-E73A4733840A}"/>
</file>

<file path=docProps/app.xml><?xml version="1.0" encoding="utf-8"?>
<Properties xmlns="http://schemas.openxmlformats.org/officeDocument/2006/extended-properties" xmlns:vt="http://schemas.openxmlformats.org/officeDocument/2006/docPropsVTypes">
  <TotalTime>25624</TotalTime>
  <Words>1698</Words>
  <Application>Microsoft Macintosh PowerPoint</Application>
  <PresentationFormat>Widescreen</PresentationFormat>
  <Paragraphs>185</Paragraphs>
  <Slides>34</Slides>
  <Notes>8</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Calibri Light</vt:lpstr>
      <vt:lpstr>Wingdings</vt:lpstr>
      <vt:lpstr>Office Theme</vt:lpstr>
      <vt:lpstr>Measuring the consumer benefits of digital technologies and AI</vt:lpstr>
      <vt:lpstr>IT &amp; GDP</vt:lpstr>
      <vt:lpstr>ChatGPT: two months to reach 100 million users</vt:lpstr>
      <vt:lpstr>Rapid Adoption of gen AI (Bick, Blandin and Deming (2025))</vt:lpstr>
      <vt:lpstr>Productivity impact</vt:lpstr>
      <vt:lpstr>Productivity vs. benefits/ welfare</vt:lpstr>
      <vt:lpstr>Especially important for chatGPT</vt:lpstr>
      <vt:lpstr>Our Approach</vt:lpstr>
      <vt:lpstr>Single Binary Discrete Choice (SBDC) Experiments</vt:lpstr>
      <vt:lpstr>Best-Worst Scaling: Relative valuations</vt:lpstr>
      <vt:lpstr>Platform for choice experiments</vt:lpstr>
      <vt:lpstr>Facebook valuation using SBDC experiments</vt:lpstr>
      <vt:lpstr>Which digital goods are the most valuable? Relative valuations (2022)</vt:lpstr>
      <vt:lpstr>Valuations of digital goods across countries</vt:lpstr>
      <vt:lpstr>Welfare gains from digital goods across countries</vt:lpstr>
      <vt:lpstr>Welfare gains as a % of GDP</vt:lpstr>
      <vt:lpstr>Welfare gains within countries</vt:lpstr>
      <vt:lpstr>Welfare gains within countries</vt:lpstr>
      <vt:lpstr>Welfare gains within countries</vt:lpstr>
      <vt:lpstr>Welfare gains within countries</vt:lpstr>
      <vt:lpstr>Digitization and welfare inequality</vt:lpstr>
      <vt:lpstr>Consumer welfare vs. time spent vs. ad revenue</vt:lpstr>
      <vt:lpstr>Consumer welfare vs. time spent</vt:lpstr>
      <vt:lpstr>Consumer welfare vs. ad revenues</vt:lpstr>
      <vt:lpstr>Accounting for the benefits from digitization</vt:lpstr>
      <vt:lpstr>Accounting for the benefits from digitization</vt:lpstr>
      <vt:lpstr>How much are people already benefiting from GenAI?</vt:lpstr>
      <vt:lpstr>GenAI Usage</vt:lpstr>
      <vt:lpstr>How much are people already benefiting from GenAI?</vt:lpstr>
      <vt:lpstr>How much are people already benefitting from GenAI?</vt:lpstr>
      <vt:lpstr>Next steps?</vt:lpstr>
      <vt:lpstr>Summary</vt:lpstr>
      <vt:lpstr>Next steps</vt:lpstr>
      <vt:lpstr>Thank you</vt:lpstr>
    </vt:vector>
  </TitlesOfParts>
  <Company>Massachusetts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Avinash Collis</dc:creator>
  <cp:lastModifiedBy>Avinash Collis</cp:lastModifiedBy>
  <cp:revision>584</cp:revision>
  <dcterms:created xsi:type="dcterms:W3CDTF">2019-08-07T12:47:54Z</dcterms:created>
  <dcterms:modified xsi:type="dcterms:W3CDTF">2025-12-07T21:19:40Z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0x0101008B9957A285DCCB4EA90AB5370714CD06</vt:lpwstr>
  </property>
</Properties>
</file>